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46"/>
  </p:notesMasterIdLst>
  <p:handoutMasterIdLst>
    <p:handoutMasterId r:id="rId47"/>
  </p:handoutMasterIdLst>
  <p:sldIdLst>
    <p:sldId id="256" r:id="rId2"/>
    <p:sldId id="280" r:id="rId3"/>
    <p:sldId id="315" r:id="rId4"/>
    <p:sldId id="257" r:id="rId5"/>
    <p:sldId id="316" r:id="rId6"/>
    <p:sldId id="324" r:id="rId7"/>
    <p:sldId id="325" r:id="rId8"/>
    <p:sldId id="326" r:id="rId9"/>
    <p:sldId id="259" r:id="rId10"/>
    <p:sldId id="327" r:id="rId11"/>
    <p:sldId id="328" r:id="rId12"/>
    <p:sldId id="329" r:id="rId13"/>
    <p:sldId id="320" r:id="rId14"/>
    <p:sldId id="349" r:id="rId15"/>
    <p:sldId id="350" r:id="rId16"/>
    <p:sldId id="313" r:id="rId17"/>
    <p:sldId id="337" r:id="rId18"/>
    <p:sldId id="287" r:id="rId19"/>
    <p:sldId id="330" r:id="rId20"/>
    <p:sldId id="332" r:id="rId21"/>
    <p:sldId id="333" r:id="rId22"/>
    <p:sldId id="331" r:id="rId23"/>
    <p:sldId id="334" r:id="rId24"/>
    <p:sldId id="339" r:id="rId25"/>
    <p:sldId id="353" r:id="rId26"/>
    <p:sldId id="340" r:id="rId27"/>
    <p:sldId id="338" r:id="rId28"/>
    <p:sldId id="335" r:id="rId29"/>
    <p:sldId id="323" r:id="rId30"/>
    <p:sldId id="341" r:id="rId31"/>
    <p:sldId id="342" r:id="rId32"/>
    <p:sldId id="343" r:id="rId33"/>
    <p:sldId id="344" r:id="rId34"/>
    <p:sldId id="345" r:id="rId35"/>
    <p:sldId id="346" r:id="rId36"/>
    <p:sldId id="351" r:id="rId37"/>
    <p:sldId id="348" r:id="rId38"/>
    <p:sldId id="347" r:id="rId39"/>
    <p:sldId id="308" r:id="rId40"/>
    <p:sldId id="306" r:id="rId41"/>
    <p:sldId id="303" r:id="rId42"/>
    <p:sldId id="304" r:id="rId43"/>
    <p:sldId id="279" r:id="rId44"/>
    <p:sldId id="352" r:id="rId45"/>
  </p:sldIdLst>
  <p:sldSz cx="12192000" cy="6858000"/>
  <p:notesSz cx="6888163" cy="100187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795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1759" autoAdjust="0"/>
    <p:restoredTop sz="94708" autoAdjust="0"/>
  </p:normalViewPr>
  <p:slideViewPr>
    <p:cSldViewPr snapToGrid="0" showGuides="1">
      <p:cViewPr varScale="1">
        <p:scale>
          <a:sx n="87" d="100"/>
          <a:sy n="87" d="100"/>
        </p:scale>
        <p:origin x="96" y="174"/>
      </p:cViewPr>
      <p:guideLst>
        <p:guide orient="horz" pos="2160"/>
        <p:guide pos="3795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67" d="100"/>
          <a:sy n="67" d="100"/>
        </p:scale>
        <p:origin x="4266" y="6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handoutMaster" Target="handoutMasters/handoutMaster1.xml"/><Relationship Id="rId50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tableStyles" Target="tableStyle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notesMaster" Target="notesMasters/notesMaster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A44D188-6CDF-B2C1-24BE-567BC71A7E3A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902075" y="9517063"/>
            <a:ext cx="2984500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645008A-8D65-4C82-B1AF-1CB3746DB3CA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129541118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3155" userDrawn="1">
          <p15:clr>
            <a:srgbClr val="F26B43"/>
          </p15:clr>
        </p15:guide>
        <p15:guide id="2" pos="2169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4500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02075" y="0"/>
            <a:ext cx="2984500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2AB979-CB80-4209-BFD9-C7D478E76106}" type="datetimeFigureOut">
              <a:rPr lang="en-AU" smtClean="0"/>
              <a:t>26/05/2026</a:t>
            </a:fld>
            <a:endParaRPr lang="en-A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39738" y="1252538"/>
            <a:ext cx="6008687" cy="33813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A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8975" y="4821238"/>
            <a:ext cx="5510213" cy="394493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517063"/>
            <a:ext cx="2984500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02075" y="9517063"/>
            <a:ext cx="2984500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95AE04E-6483-432B-866E-4433CF00FBA4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0715671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8E3931-D0FF-468A-B013-1DFB8EC8ACCD}" type="datetime1">
              <a:rPr lang="en-AU" smtClean="0"/>
              <a:t>26/05/2026</a:t>
            </a:fld>
            <a:endParaRPr lang="en-A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3AD780-5C05-47A3-A1CD-F2FE4A771ADC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8541689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18754-8F0C-48F1-B531-074B39AC2FF2}" type="datetime1">
              <a:rPr lang="en-AU" smtClean="0"/>
              <a:t>26/05/2026</a:t>
            </a:fld>
            <a:endParaRPr lang="en-A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3AD780-5C05-47A3-A1CD-F2FE4A771ADC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3374753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638617-5EE7-4DC8-A5E9-D27ED1BBC181}" type="datetime1">
              <a:rPr lang="en-AU" smtClean="0"/>
              <a:t>26/05/2026</a:t>
            </a:fld>
            <a:endParaRPr lang="en-A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3AD780-5C05-47A3-A1CD-F2FE4A771ADC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9705189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863D95-3BBD-4F90-BE11-A9E1F128515C}" type="datetime1">
              <a:rPr lang="en-AU" smtClean="0"/>
              <a:t>26/05/2026</a:t>
            </a:fld>
            <a:endParaRPr lang="en-A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3AD780-5C05-47A3-A1CD-F2FE4A771ADC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70771144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F13B66-806D-440A-B8F4-D49634FD9B15}" type="datetime1">
              <a:rPr lang="en-AU" smtClean="0"/>
              <a:t>26/05/2026</a:t>
            </a:fld>
            <a:endParaRPr lang="en-A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3AD780-5C05-47A3-A1CD-F2FE4A771ADC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538485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8AF16A-CFE5-4BDF-A925-2C3074D65CD3}" type="datetime1">
              <a:rPr lang="en-AU" smtClean="0"/>
              <a:t>26/05/2026</a:t>
            </a:fld>
            <a:endParaRPr lang="en-A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3AD780-5C05-47A3-A1CD-F2FE4A771ADC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40136445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4BFD49-7113-4139-9013-37C1B8E6DE9B}" type="datetime1">
              <a:rPr lang="en-AU" smtClean="0"/>
              <a:t>26/05/2026</a:t>
            </a:fld>
            <a:endParaRPr lang="en-AU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3AD780-5C05-47A3-A1CD-F2FE4A771ADC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7097864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14E2CE-3F6E-45F7-B97F-D5DF0E5A58C6}" type="datetime1">
              <a:rPr lang="en-AU" smtClean="0"/>
              <a:t>26/05/2026</a:t>
            </a:fld>
            <a:endParaRPr lang="en-AU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3AD780-5C05-47A3-A1CD-F2FE4A771ADC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1445743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778711-48EE-4624-89F8-00A821C114B2}" type="datetime1">
              <a:rPr lang="en-AU" smtClean="0"/>
              <a:t>26/05/2026</a:t>
            </a:fld>
            <a:endParaRPr lang="en-AU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3AD780-5C05-47A3-A1CD-F2FE4A771ADC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9195894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D9F148-89A7-414A-907A-76B68345317F}" type="datetime1">
              <a:rPr lang="en-AU" smtClean="0"/>
              <a:t>26/05/2026</a:t>
            </a:fld>
            <a:endParaRPr lang="en-A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3AD780-5C05-47A3-A1CD-F2FE4A771ADC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4932908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98BC3-0597-4671-9429-0C35440DE080}" type="datetime1">
              <a:rPr lang="en-AU" smtClean="0"/>
              <a:t>26/05/2026</a:t>
            </a:fld>
            <a:endParaRPr lang="en-A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3AD780-5C05-47A3-A1CD-F2FE4A771ADC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1628683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D6BA78-C151-46BE-AE34-7927E47FADAA}" type="datetime1">
              <a:rPr lang="en-AU" smtClean="0"/>
              <a:t>26/05/2026</a:t>
            </a:fld>
            <a:endParaRPr lang="en-A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3AD780-5C05-47A3-A1CD-F2FE4A771ADC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7794519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E9F368A4-F2F5-D5E1-5038-98D4DF5F6CE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50430" y="2466924"/>
            <a:ext cx="9144000" cy="948941"/>
          </a:xfrm>
        </p:spPr>
        <p:txBody>
          <a:bodyPr>
            <a:normAutofit/>
          </a:bodyPr>
          <a:lstStyle/>
          <a:p>
            <a:r>
              <a:rPr lang="en-AU" sz="4400" b="1" dirty="0"/>
              <a:t>Today - # 3: </a:t>
            </a:r>
            <a:r>
              <a:rPr lang="en-AU" sz="4400" b="1" dirty="0">
                <a:solidFill>
                  <a:srgbClr val="FF0000"/>
                </a:solidFill>
              </a:rPr>
              <a:t>Mature</a:t>
            </a:r>
            <a:r>
              <a:rPr lang="en-AU" sz="4400" b="1" dirty="0"/>
              <a:t> Love</a:t>
            </a:r>
            <a:endParaRPr lang="en-AU" sz="4400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851594A-7955-49E2-926B-ECD7E72098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3AD780-5C05-47A3-A1CD-F2FE4A771ADC}" type="slidenum">
              <a:rPr lang="en-AU" smtClean="0"/>
              <a:t>1</a:t>
            </a:fld>
            <a:endParaRPr lang="en-AU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32346F7-4045-5F68-1010-8A03BB38A72C}"/>
              </a:ext>
            </a:extLst>
          </p:cNvPr>
          <p:cNvSpPr txBox="1"/>
          <p:nvPr/>
        </p:nvSpPr>
        <p:spPr>
          <a:xfrm>
            <a:off x="3764385" y="3426396"/>
            <a:ext cx="462017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3200" b="1" dirty="0">
                <a:solidFill>
                  <a:schemeClr val="accent6">
                    <a:lumMod val="75000"/>
                  </a:schemeClr>
                </a:solidFill>
              </a:rPr>
              <a:t>Colossians 3 / Ephesians 4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6C16E3F-CF13-639F-D586-85935F3D733E}"/>
              </a:ext>
            </a:extLst>
          </p:cNvPr>
          <p:cNvSpPr txBox="1"/>
          <p:nvPr/>
        </p:nvSpPr>
        <p:spPr>
          <a:xfrm>
            <a:off x="4351281" y="233890"/>
            <a:ext cx="60960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AU" dirty="0"/>
              <a:t>“…</a:t>
            </a:r>
            <a:r>
              <a:rPr lang="en-US" dirty="0"/>
              <a:t>By this everyone will know that you are my disciples, if you </a:t>
            </a:r>
            <a:r>
              <a:rPr lang="en-US" b="1" dirty="0">
                <a:solidFill>
                  <a:srgbClr val="FF0000"/>
                </a:solidFill>
              </a:rPr>
              <a:t>love</a:t>
            </a:r>
            <a:r>
              <a:rPr lang="en-US" dirty="0"/>
              <a:t> one another.” John 13:35</a:t>
            </a:r>
          </a:p>
        </p:txBody>
      </p:sp>
      <p:sp>
        <p:nvSpPr>
          <p:cNvPr id="7" name="Text 0">
            <a:extLst>
              <a:ext uri="{FF2B5EF4-FFF2-40B4-BE49-F238E27FC236}">
                <a16:creationId xmlns:a16="http://schemas.microsoft.com/office/drawing/2014/main" id="{65A96DC7-657D-8EC7-409D-05C8E282F4B5}"/>
              </a:ext>
            </a:extLst>
          </p:cNvPr>
          <p:cNvSpPr/>
          <p:nvPr/>
        </p:nvSpPr>
        <p:spPr>
          <a:xfrm>
            <a:off x="530352" y="310896"/>
            <a:ext cx="1115568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r>
              <a:rPr lang="en-AU" sz="2800" b="1" dirty="0"/>
              <a:t>🔑  </a:t>
            </a:r>
            <a:r>
              <a:rPr lang="en-US" sz="2800" b="1" dirty="0">
                <a:solidFill>
                  <a:srgbClr val="26312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Message Series -</a:t>
            </a:r>
            <a:endParaRPr lang="en-US" sz="2800" dirty="0"/>
          </a:p>
        </p:txBody>
      </p:sp>
      <p:sp>
        <p:nvSpPr>
          <p:cNvPr id="8" name="Shape 1">
            <a:extLst>
              <a:ext uri="{FF2B5EF4-FFF2-40B4-BE49-F238E27FC236}">
                <a16:creationId xmlns:a16="http://schemas.microsoft.com/office/drawing/2014/main" id="{1AEE8204-E09F-EA0D-A6EE-7AA18396D00B}"/>
              </a:ext>
            </a:extLst>
          </p:cNvPr>
          <p:cNvSpPr/>
          <p:nvPr/>
        </p:nvSpPr>
        <p:spPr>
          <a:xfrm>
            <a:off x="530352" y="877824"/>
            <a:ext cx="11155680" cy="0"/>
          </a:xfrm>
          <a:prstGeom prst="line">
            <a:avLst/>
          </a:prstGeom>
          <a:noFill/>
          <a:ln w="22860">
            <a:solidFill>
              <a:srgbClr val="C58B35"/>
            </a:solidFill>
            <a:prstDash val="solid"/>
          </a:ln>
        </p:spPr>
        <p:txBody>
          <a:bodyPr/>
          <a:lstStyle/>
          <a:p>
            <a:endParaRPr lang="en-AU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BB21530-39A2-5151-3A9A-3B8D13B57579}"/>
              </a:ext>
            </a:extLst>
          </p:cNvPr>
          <p:cNvSpPr txBox="1"/>
          <p:nvPr/>
        </p:nvSpPr>
        <p:spPr>
          <a:xfrm>
            <a:off x="2070539" y="4989803"/>
            <a:ext cx="7914289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AU" sz="2800" dirty="0"/>
              <a:t>👉  Get your Journal out or you phone to take notes!</a:t>
            </a:r>
            <a:endParaRPr lang="en-US" sz="28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9C7D7D3-9B8F-479E-D4FA-0D8C9BFD89EF}"/>
              </a:ext>
            </a:extLst>
          </p:cNvPr>
          <p:cNvSpPr txBox="1"/>
          <p:nvPr/>
        </p:nvSpPr>
        <p:spPr>
          <a:xfrm>
            <a:off x="2706427" y="1051041"/>
            <a:ext cx="667067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 </a:t>
            </a:r>
            <a:r>
              <a:rPr lang="en-US" b="1" dirty="0"/>
              <a:t>OVERALL QUESTION</a:t>
            </a:r>
            <a:r>
              <a:rPr lang="en-US" dirty="0"/>
              <a:t>: What does </a:t>
            </a:r>
            <a:r>
              <a:rPr lang="en-US" b="1" dirty="0"/>
              <a:t>Love</a:t>
            </a:r>
            <a:r>
              <a:rPr lang="en-US" dirty="0"/>
              <a:t> “</a:t>
            </a:r>
            <a:r>
              <a:rPr lang="en-US" b="1" dirty="0">
                <a:solidFill>
                  <a:srgbClr val="FF0000"/>
                </a:solidFill>
              </a:rPr>
              <a:t>LOOK</a:t>
            </a:r>
            <a:r>
              <a:rPr lang="en-US" dirty="0"/>
              <a:t>” like from the outside?</a:t>
            </a:r>
          </a:p>
          <a:p>
            <a:pPr algn="ctr"/>
            <a:r>
              <a:rPr lang="en-US" dirty="0"/>
              <a:t>How will someone </a:t>
            </a:r>
            <a:r>
              <a:rPr lang="en-US" dirty="0">
                <a:solidFill>
                  <a:srgbClr val="FF0000"/>
                </a:solidFill>
              </a:rPr>
              <a:t>see</a:t>
            </a:r>
            <a:r>
              <a:rPr lang="en-US" dirty="0"/>
              <a:t> that you “love one another”?</a:t>
            </a:r>
          </a:p>
        </p:txBody>
      </p:sp>
    </p:spTree>
    <p:extLst>
      <p:ext uri="{BB962C8B-B14F-4D97-AF65-F5344CB8AC3E}">
        <p14:creationId xmlns:p14="http://schemas.microsoft.com/office/powerpoint/2010/main" val="253613452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CC2D75-6CEE-2781-5AD8-D272347C66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Forgiveness &amp; Bearing With One Another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46D290-6D8B-F9AE-08AD-686F5FF2A1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2840968"/>
          </a:xfrm>
        </p:spPr>
        <p:txBody>
          <a:bodyPr/>
          <a:lstStyle/>
          <a:p>
            <a:r>
              <a:rPr lang="en-AU" dirty="0"/>
              <a:t>Colossians 3:12–14</a:t>
            </a:r>
            <a:br>
              <a:rPr lang="en-AU" dirty="0"/>
            </a:br>
            <a:r>
              <a:rPr lang="en-AU" dirty="0"/>
              <a:t>Ephesians 4:31–32</a:t>
            </a:r>
          </a:p>
          <a:p>
            <a:r>
              <a:rPr lang="en-AU" b="1" dirty="0"/>
              <a:t>“Love </a:t>
            </a:r>
            <a:r>
              <a:rPr lang="en-AU" b="1" dirty="0">
                <a:solidFill>
                  <a:srgbClr val="FF0000"/>
                </a:solidFill>
              </a:rPr>
              <a:t>does not </a:t>
            </a:r>
            <a:r>
              <a:rPr lang="en-AU" b="1" dirty="0"/>
              <a:t>keep score.</a:t>
            </a:r>
          </a:p>
          <a:p>
            <a:r>
              <a:rPr lang="en-AU" b="1" dirty="0"/>
              <a:t>Love </a:t>
            </a:r>
            <a:r>
              <a:rPr lang="en-AU" b="1" dirty="0">
                <a:solidFill>
                  <a:srgbClr val="FF0000"/>
                </a:solidFill>
              </a:rPr>
              <a:t>absorbs</a:t>
            </a:r>
            <a:r>
              <a:rPr lang="en-AU" b="1" dirty="0"/>
              <a:t> cost.</a:t>
            </a:r>
          </a:p>
          <a:p>
            <a:r>
              <a:rPr lang="en-US" dirty="0"/>
              <a:t>Love </a:t>
            </a:r>
            <a:r>
              <a:rPr lang="en-US" b="1" dirty="0">
                <a:solidFill>
                  <a:srgbClr val="FF0000"/>
                </a:solidFill>
              </a:rPr>
              <a:t>chooses</a:t>
            </a:r>
            <a:r>
              <a:rPr lang="en-US" dirty="0"/>
              <a:t> to preserve the relationship</a:t>
            </a:r>
            <a:r>
              <a:rPr lang="en-AU" b="1" dirty="0"/>
              <a:t>.”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9C3E46C-3858-7D3D-A14A-CBA652EBC7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3AD780-5C05-47A3-A1CD-F2FE4A771ADC}" type="slidenum">
              <a:rPr lang="en-AU" smtClean="0"/>
              <a:t>10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51361641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90A7AB-5D1A-5DCB-9239-57C4CAB61A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AU" b="1" dirty="0"/>
              <a:t>Colossians 3:12-14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AE1623-0261-4185-97B6-590DE702A5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4497" y="1825625"/>
            <a:ext cx="11225048" cy="4351338"/>
          </a:xfrm>
        </p:spPr>
        <p:txBody>
          <a:bodyPr>
            <a:noAutofit/>
          </a:bodyPr>
          <a:lstStyle/>
          <a:p>
            <a:r>
              <a:rPr lang="en-US" sz="4000" b="1" baseline="30000" dirty="0"/>
              <a:t>12 </a:t>
            </a:r>
            <a:r>
              <a:rPr lang="en-US" sz="4000" dirty="0"/>
              <a:t>Put on then, as God's chosen ones, holy and beloved, compassionate hearts, kindness, humility, meekness, and patience, </a:t>
            </a:r>
            <a:r>
              <a:rPr lang="en-US" sz="4000" b="1" baseline="30000" dirty="0"/>
              <a:t>13 </a:t>
            </a:r>
            <a:r>
              <a:rPr lang="en-US" sz="4000" b="1" dirty="0">
                <a:solidFill>
                  <a:srgbClr val="FF0000"/>
                </a:solidFill>
              </a:rPr>
              <a:t>bearing with one another </a:t>
            </a:r>
            <a:r>
              <a:rPr lang="en-US" sz="4000" dirty="0"/>
              <a:t>and, if one has a complaint against another, </a:t>
            </a:r>
            <a:r>
              <a:rPr lang="en-US" sz="4000" dirty="0">
                <a:solidFill>
                  <a:srgbClr val="FF0000"/>
                </a:solidFill>
              </a:rPr>
              <a:t>forgiving each other</a:t>
            </a:r>
            <a:r>
              <a:rPr lang="en-US" sz="4000" dirty="0"/>
              <a:t>; </a:t>
            </a:r>
            <a:r>
              <a:rPr lang="en-US" sz="4000" dirty="0">
                <a:solidFill>
                  <a:schemeClr val="accent6">
                    <a:lumMod val="75000"/>
                  </a:schemeClr>
                </a:solidFill>
              </a:rPr>
              <a:t>as the Lord has forgiven you, so you also </a:t>
            </a:r>
            <a:r>
              <a:rPr lang="en-US" sz="4000" b="1" dirty="0">
                <a:solidFill>
                  <a:srgbClr val="FF0000"/>
                </a:solidFill>
              </a:rPr>
              <a:t>must</a:t>
            </a:r>
            <a:r>
              <a:rPr lang="en-US" sz="4000" dirty="0">
                <a:solidFill>
                  <a:schemeClr val="accent6">
                    <a:lumMod val="75000"/>
                  </a:schemeClr>
                </a:solidFill>
              </a:rPr>
              <a:t> forgive</a:t>
            </a:r>
            <a:r>
              <a:rPr lang="en-US" sz="4000" dirty="0"/>
              <a:t>. </a:t>
            </a:r>
            <a:r>
              <a:rPr lang="en-US" sz="4000" b="1" baseline="30000" dirty="0"/>
              <a:t>14 </a:t>
            </a:r>
            <a:r>
              <a:rPr lang="en-US" sz="4000" dirty="0"/>
              <a:t>And above all these put on love, which binds everything together in perfect harmony.</a:t>
            </a:r>
            <a:endParaRPr lang="en-AU" sz="40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91300B0-F0CC-3BB5-81A7-0E33376B48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3AD780-5C05-47A3-A1CD-F2FE4A771ADC}" type="slidenum">
              <a:rPr lang="en-AU" smtClean="0"/>
              <a:t>11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66734340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70CE87-BFCD-F31C-17D8-19B185D325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AU" b="1" dirty="0"/>
              <a:t>Ephesians 4:31–32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7FC12A-86AC-6897-C23D-F17D2C0B98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000" b="1" baseline="30000" dirty="0"/>
              <a:t>31 </a:t>
            </a:r>
            <a:r>
              <a:rPr lang="en-US" sz="4000" dirty="0"/>
              <a:t>Let all </a:t>
            </a:r>
            <a:r>
              <a:rPr lang="en-US" sz="4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bitterness</a:t>
            </a:r>
            <a:r>
              <a:rPr lang="en-US" sz="4000" dirty="0"/>
              <a:t> and wrath and anger and clamor and slander be put away from you, along with all malice. </a:t>
            </a:r>
            <a:r>
              <a:rPr lang="en-US" sz="4000" b="1" baseline="30000" dirty="0"/>
              <a:t>32 </a:t>
            </a:r>
            <a:r>
              <a:rPr lang="en-US" sz="4000" dirty="0">
                <a:solidFill>
                  <a:srgbClr val="FF0000"/>
                </a:solidFill>
              </a:rPr>
              <a:t>Be kind to one another</a:t>
            </a:r>
            <a:r>
              <a:rPr lang="en-US" sz="4000" dirty="0"/>
              <a:t>, tenderhearted, </a:t>
            </a:r>
            <a:r>
              <a:rPr lang="en-US" sz="4000" dirty="0">
                <a:solidFill>
                  <a:srgbClr val="FF0000"/>
                </a:solidFill>
              </a:rPr>
              <a:t>forgiving</a:t>
            </a:r>
            <a:r>
              <a:rPr lang="en-US" sz="4000" dirty="0"/>
              <a:t> </a:t>
            </a:r>
            <a:r>
              <a:rPr lang="en-US" sz="4000" dirty="0">
                <a:solidFill>
                  <a:srgbClr val="FF0000"/>
                </a:solidFill>
              </a:rPr>
              <a:t>one another</a:t>
            </a:r>
            <a:r>
              <a:rPr lang="en-US" sz="4000" dirty="0"/>
              <a:t>, </a:t>
            </a:r>
            <a:r>
              <a:rPr lang="en-US" sz="4000" dirty="0">
                <a:solidFill>
                  <a:schemeClr val="accent6">
                    <a:lumMod val="75000"/>
                  </a:schemeClr>
                </a:solidFill>
              </a:rPr>
              <a:t>as God in Christ forgave you</a:t>
            </a:r>
            <a:r>
              <a:rPr lang="en-US" sz="4000" dirty="0"/>
              <a:t>.</a:t>
            </a:r>
            <a:endParaRPr lang="en-AU" sz="40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938773A-03F6-1A76-EB52-9DFA3DCED7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3AD780-5C05-47A3-A1CD-F2FE4A771ADC}" type="slidenum">
              <a:rPr lang="en-AU" smtClean="0"/>
              <a:t>12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43019784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0">
            <a:extLst>
              <a:ext uri="{FF2B5EF4-FFF2-40B4-BE49-F238E27FC236}">
                <a16:creationId xmlns:a16="http://schemas.microsoft.com/office/drawing/2014/main" id="{AF031037-962E-B9F8-C249-595137CFAC03}"/>
              </a:ext>
            </a:extLst>
          </p:cNvPr>
          <p:cNvSpPr/>
          <p:nvPr/>
        </p:nvSpPr>
        <p:spPr>
          <a:xfrm>
            <a:off x="530352" y="310896"/>
            <a:ext cx="1115568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r>
              <a:rPr lang="en-US" sz="2800" b="1" dirty="0">
                <a:solidFill>
                  <a:srgbClr val="26312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One Coin – </a:t>
            </a:r>
            <a:r>
              <a:rPr lang="en-US" sz="2800" b="1" dirty="0">
                <a:solidFill>
                  <a:srgbClr val="FF0000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Mature</a:t>
            </a:r>
            <a:r>
              <a:rPr lang="en-US" sz="2800" b="1" dirty="0">
                <a:solidFill>
                  <a:srgbClr val="26312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 Love - with Two Commands</a:t>
            </a:r>
            <a:endParaRPr lang="en-US" sz="2800" dirty="0"/>
          </a:p>
        </p:txBody>
      </p:sp>
      <p:sp>
        <p:nvSpPr>
          <p:cNvPr id="5" name="Shape 1">
            <a:extLst>
              <a:ext uri="{FF2B5EF4-FFF2-40B4-BE49-F238E27FC236}">
                <a16:creationId xmlns:a16="http://schemas.microsoft.com/office/drawing/2014/main" id="{048A4D60-C5C1-2569-A8CC-E0E371275E66}"/>
              </a:ext>
            </a:extLst>
          </p:cNvPr>
          <p:cNvSpPr/>
          <p:nvPr/>
        </p:nvSpPr>
        <p:spPr>
          <a:xfrm>
            <a:off x="530352" y="877824"/>
            <a:ext cx="11155680" cy="0"/>
          </a:xfrm>
          <a:prstGeom prst="line">
            <a:avLst/>
          </a:prstGeom>
          <a:noFill/>
          <a:ln w="22860">
            <a:solidFill>
              <a:srgbClr val="C58B35"/>
            </a:solidFill>
            <a:prstDash val="solid"/>
          </a:ln>
        </p:spPr>
        <p:txBody>
          <a:bodyPr/>
          <a:lstStyle/>
          <a:p>
            <a:endParaRPr lang="en-AU"/>
          </a:p>
        </p:txBody>
      </p:sp>
      <p:sp>
        <p:nvSpPr>
          <p:cNvPr id="6" name="Text 3">
            <a:extLst>
              <a:ext uri="{FF2B5EF4-FFF2-40B4-BE49-F238E27FC236}">
                <a16:creationId xmlns:a16="http://schemas.microsoft.com/office/drawing/2014/main" id="{3A34EA70-2B8E-9CBE-0BA8-DD6630A6B962}"/>
              </a:ext>
            </a:extLst>
          </p:cNvPr>
          <p:cNvSpPr/>
          <p:nvPr/>
        </p:nvSpPr>
        <p:spPr>
          <a:xfrm>
            <a:off x="914400" y="1187048"/>
            <a:ext cx="44805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/>
            <a:r>
              <a:rPr lang="en-US" sz="4000" b="1" dirty="0">
                <a:solidFill>
                  <a:srgbClr val="C58B35"/>
                </a:solidFill>
              </a:rPr>
              <a:t>Heads - Command 1</a:t>
            </a:r>
            <a:endParaRPr lang="en-US" sz="4000" dirty="0"/>
          </a:p>
        </p:txBody>
      </p:sp>
      <p:sp>
        <p:nvSpPr>
          <p:cNvPr id="7" name="Text 4">
            <a:extLst>
              <a:ext uri="{FF2B5EF4-FFF2-40B4-BE49-F238E27FC236}">
                <a16:creationId xmlns:a16="http://schemas.microsoft.com/office/drawing/2014/main" id="{3069DF9F-A87E-8B3F-F24F-D533DF241DC7}"/>
              </a:ext>
            </a:extLst>
          </p:cNvPr>
          <p:cNvSpPr/>
          <p:nvPr/>
        </p:nvSpPr>
        <p:spPr>
          <a:xfrm>
            <a:off x="315310" y="1954928"/>
            <a:ext cx="5423337" cy="292186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b="1" dirty="0">
                <a:solidFill>
                  <a:srgbClr val="26312B"/>
                </a:solidFill>
              </a:rPr>
              <a:t>Bear With Each Other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AU" sz="3200" dirty="0"/>
              <a:t>(Patience / Endurance / Long-suffering)</a:t>
            </a:r>
            <a:endParaRPr lang="en-US" sz="3200" dirty="0">
              <a:solidFill>
                <a:srgbClr val="26312B"/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b="1" dirty="0">
                <a:solidFill>
                  <a:srgbClr val="26312B"/>
                </a:solidFill>
              </a:rPr>
              <a:t>But</a:t>
            </a:r>
            <a:r>
              <a:rPr lang="en-US" sz="3200" dirty="0">
                <a:solidFill>
                  <a:srgbClr val="26312B"/>
                </a:solidFill>
              </a:rPr>
              <a:t>… You can put up with someone </a:t>
            </a:r>
            <a:r>
              <a:rPr lang="en-US" sz="3200" i="1" dirty="0">
                <a:solidFill>
                  <a:srgbClr val="26312B"/>
                </a:solidFill>
              </a:rPr>
              <a:t>without</a:t>
            </a:r>
            <a:r>
              <a:rPr lang="en-US" sz="3200" dirty="0">
                <a:solidFill>
                  <a:srgbClr val="26312B"/>
                </a:solidFill>
              </a:rPr>
              <a:t> forgiving them!</a:t>
            </a:r>
          </a:p>
        </p:txBody>
      </p:sp>
      <p:sp>
        <p:nvSpPr>
          <p:cNvPr id="8" name="Text 5">
            <a:extLst>
              <a:ext uri="{FF2B5EF4-FFF2-40B4-BE49-F238E27FC236}">
                <a16:creationId xmlns:a16="http://schemas.microsoft.com/office/drawing/2014/main" id="{64DAE07B-E0B8-DC49-45E5-F85EA1299EF1}"/>
              </a:ext>
            </a:extLst>
          </p:cNvPr>
          <p:cNvSpPr/>
          <p:nvPr/>
        </p:nvSpPr>
        <p:spPr>
          <a:xfrm>
            <a:off x="6812280" y="1176538"/>
            <a:ext cx="44805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/>
            <a:r>
              <a:rPr lang="en-US" sz="4000" b="1" dirty="0">
                <a:solidFill>
                  <a:srgbClr val="C58B35"/>
                </a:solidFill>
              </a:rPr>
              <a:t>Tails - Command 2</a:t>
            </a:r>
            <a:endParaRPr lang="en-US" sz="4000" dirty="0"/>
          </a:p>
        </p:txBody>
      </p:sp>
      <p:sp>
        <p:nvSpPr>
          <p:cNvPr id="9" name="Text 6">
            <a:extLst>
              <a:ext uri="{FF2B5EF4-FFF2-40B4-BE49-F238E27FC236}">
                <a16:creationId xmlns:a16="http://schemas.microsoft.com/office/drawing/2014/main" id="{30FBE635-788D-CFE2-130D-5F6FAD0689AB}"/>
              </a:ext>
            </a:extLst>
          </p:cNvPr>
          <p:cNvSpPr/>
          <p:nvPr/>
        </p:nvSpPr>
        <p:spPr>
          <a:xfrm>
            <a:off x="6720840" y="1407525"/>
            <a:ext cx="4663440" cy="4142447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b="1" dirty="0">
                <a:solidFill>
                  <a:srgbClr val="26312B"/>
                </a:solidFill>
              </a:rPr>
              <a:t>Forgive Each Other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AU" sz="2800" dirty="0"/>
              <a:t>(Release / Cancel Debt / Reconciliation, </a:t>
            </a:r>
            <a:r>
              <a:rPr lang="en-AU" sz="2800" dirty="0">
                <a:solidFill>
                  <a:srgbClr val="FF0000"/>
                </a:solidFill>
              </a:rPr>
              <a:t>Let Go</a:t>
            </a:r>
            <a:r>
              <a:rPr lang="en-AU" sz="2800" dirty="0"/>
              <a:t>)</a:t>
            </a:r>
            <a:endParaRPr lang="en-US" sz="2800" b="1" dirty="0">
              <a:solidFill>
                <a:srgbClr val="26312B"/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b="1" dirty="0">
                <a:solidFill>
                  <a:srgbClr val="26312B"/>
                </a:solidFill>
              </a:rPr>
              <a:t>But… </a:t>
            </a:r>
            <a:r>
              <a:rPr lang="en-US" sz="2800" dirty="0">
                <a:solidFill>
                  <a:srgbClr val="26312B"/>
                </a:solidFill>
              </a:rPr>
              <a:t>Some people “forgive” but </a:t>
            </a:r>
            <a:r>
              <a:rPr lang="en-US" sz="2800" i="1" dirty="0">
                <a:solidFill>
                  <a:srgbClr val="26312B"/>
                </a:solidFill>
              </a:rPr>
              <a:t>walk away </a:t>
            </a:r>
            <a:r>
              <a:rPr lang="en-US" sz="2800" dirty="0">
                <a:solidFill>
                  <a:srgbClr val="26312B"/>
                </a:solidFill>
              </a:rPr>
              <a:t>from the relationship as it is just easier</a:t>
            </a:r>
          </a:p>
        </p:txBody>
      </p:sp>
      <p:sp>
        <p:nvSpPr>
          <p:cNvPr id="10" name="Shape 7">
            <a:extLst>
              <a:ext uri="{FF2B5EF4-FFF2-40B4-BE49-F238E27FC236}">
                <a16:creationId xmlns:a16="http://schemas.microsoft.com/office/drawing/2014/main" id="{D9EFB2C9-BF30-06F9-6030-8708CAED9BE9}"/>
              </a:ext>
            </a:extLst>
          </p:cNvPr>
          <p:cNvSpPr/>
          <p:nvPr/>
        </p:nvSpPr>
        <p:spPr>
          <a:xfrm>
            <a:off x="6035988" y="1554480"/>
            <a:ext cx="0" cy="3200400"/>
          </a:xfrm>
          <a:prstGeom prst="line">
            <a:avLst/>
          </a:prstGeom>
          <a:noFill/>
          <a:ln w="25400">
            <a:solidFill>
              <a:srgbClr val="C58B35"/>
            </a:solidFill>
            <a:prstDash val="solid"/>
          </a:ln>
        </p:spPr>
        <p:txBody>
          <a:bodyPr/>
          <a:lstStyle/>
          <a:p>
            <a:endParaRPr lang="en-AU"/>
          </a:p>
        </p:txBody>
      </p:sp>
      <p:sp>
        <p:nvSpPr>
          <p:cNvPr id="11" name="Text 8">
            <a:extLst>
              <a:ext uri="{FF2B5EF4-FFF2-40B4-BE49-F238E27FC236}">
                <a16:creationId xmlns:a16="http://schemas.microsoft.com/office/drawing/2014/main" id="{553F9A1E-82AA-B451-2003-175D06143169}"/>
              </a:ext>
            </a:extLst>
          </p:cNvPr>
          <p:cNvSpPr/>
          <p:nvPr/>
        </p:nvSpPr>
        <p:spPr>
          <a:xfrm>
            <a:off x="1005840" y="5160195"/>
            <a:ext cx="10149840" cy="1368239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Autofit/>
          </a:bodyPr>
          <a:lstStyle/>
          <a:p>
            <a:pPr algn="ctr"/>
            <a:r>
              <a:rPr lang="en-US" sz="3600" b="1" dirty="0">
                <a:solidFill>
                  <a:srgbClr val="52705B"/>
                </a:solidFill>
              </a:rPr>
              <a:t>Only together do they form mature love.</a:t>
            </a:r>
          </a:p>
          <a:p>
            <a:pPr algn="ctr"/>
            <a:r>
              <a:rPr lang="en-US" sz="3600" dirty="0"/>
              <a:t>The Holy Spirit can help you pursue reconciliation </a:t>
            </a:r>
            <a:r>
              <a:rPr lang="en-US" sz="3600" i="1" dirty="0"/>
              <a:t>where possible</a:t>
            </a:r>
            <a:r>
              <a:rPr lang="en-US" sz="3600" dirty="0"/>
              <a:t>.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3F00A95-FC50-00D3-E52A-7E1826E758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3AD780-5C05-47A3-A1CD-F2FE4A771ADC}" type="slidenum">
              <a:rPr lang="en-AU" smtClean="0"/>
              <a:t>13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42877120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9" grpId="0" animBg="1"/>
      <p:bldP spid="11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026083-F0DD-E2DC-2B98-6A56A445BD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7666"/>
            <a:ext cx="10515600" cy="912835"/>
          </a:xfrm>
        </p:spPr>
        <p:txBody>
          <a:bodyPr/>
          <a:lstStyle/>
          <a:p>
            <a:r>
              <a:rPr lang="en-AU" dirty="0"/>
              <a:t>Heads: To Bear with One Another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04493E-071E-E8AC-3C46-87BD4A2701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00839"/>
            <a:ext cx="10515600" cy="4976124"/>
          </a:xfrm>
        </p:spPr>
        <p:txBody>
          <a:bodyPr>
            <a:normAutofit fontScale="92500" lnSpcReduction="10000"/>
          </a:bodyPr>
          <a:lstStyle/>
          <a:p>
            <a:r>
              <a:rPr lang="en-AU" dirty="0"/>
              <a:t>Endures (Put up with) their weakness</a:t>
            </a:r>
          </a:p>
          <a:p>
            <a:r>
              <a:rPr lang="en-AU" dirty="0"/>
              <a:t>Stays relational</a:t>
            </a:r>
          </a:p>
          <a:p>
            <a:r>
              <a:rPr lang="en-AU" dirty="0"/>
              <a:t>Opens up conversation not shut it down</a:t>
            </a:r>
          </a:p>
          <a:p>
            <a:r>
              <a:rPr lang="en-AU" dirty="0"/>
              <a:t>Helps them to grow in Christ</a:t>
            </a:r>
          </a:p>
          <a:p>
            <a:r>
              <a:rPr lang="en-AU" b="1" dirty="0"/>
              <a:t>M</a:t>
            </a:r>
            <a:r>
              <a:rPr lang="en-AU" dirty="0"/>
              <a:t>odel </a:t>
            </a:r>
            <a:r>
              <a:rPr lang="en-AU" b="1" dirty="0"/>
              <a:t>A</a:t>
            </a:r>
            <a:r>
              <a:rPr lang="en-AU" dirty="0"/>
              <a:t>ssist </a:t>
            </a:r>
            <a:r>
              <a:rPr lang="en-AU" b="1" dirty="0"/>
              <a:t>W</a:t>
            </a:r>
            <a:r>
              <a:rPr lang="en-AU" dirty="0"/>
              <a:t>atch and </a:t>
            </a:r>
            <a:r>
              <a:rPr lang="en-AU" b="1" dirty="0"/>
              <a:t>L</a:t>
            </a:r>
            <a:r>
              <a:rPr lang="en-AU" dirty="0"/>
              <a:t>aunch is discipleship. (</a:t>
            </a:r>
            <a:r>
              <a:rPr lang="en-AU" dirty="0" err="1"/>
              <a:t>MAWL</a:t>
            </a:r>
            <a:r>
              <a:rPr lang="en-AU" dirty="0"/>
              <a:t>)</a:t>
            </a:r>
          </a:p>
          <a:p>
            <a:r>
              <a:rPr lang="en-AU" dirty="0"/>
              <a:t>First </a:t>
            </a:r>
            <a:r>
              <a:rPr lang="en-AU" b="1" dirty="0"/>
              <a:t>model</a:t>
            </a:r>
            <a:r>
              <a:rPr lang="en-AU" dirty="0"/>
              <a:t> what you want them to do!</a:t>
            </a:r>
          </a:p>
          <a:p>
            <a:r>
              <a:rPr lang="en-AU" dirty="0"/>
              <a:t>Don’t quit quickly</a:t>
            </a:r>
          </a:p>
          <a:p>
            <a:r>
              <a:rPr lang="en-AU" dirty="0"/>
              <a:t>Make room for immaturity </a:t>
            </a:r>
          </a:p>
          <a:p>
            <a:r>
              <a:rPr lang="en-AU" dirty="0"/>
              <a:t>Remain patient</a:t>
            </a:r>
          </a:p>
          <a:p>
            <a:r>
              <a:rPr lang="en-US" b="1" i="1" dirty="0"/>
              <a:t>Bearing with weakness is not the same as tolerating ongoing destructive sin</a:t>
            </a:r>
            <a:endParaRPr lang="en-AU" b="1" i="1" dirty="0"/>
          </a:p>
          <a:p>
            <a:endParaRPr lang="en-AU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D510204-6EE8-5B25-CAAE-B1D59E9ED8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3AD780-5C05-47A3-A1CD-F2FE4A771ADC}" type="slidenum">
              <a:rPr lang="en-AU" smtClean="0"/>
              <a:t>14</a:t>
            </a:fld>
            <a:endParaRPr lang="en-AU" dirty="0"/>
          </a:p>
        </p:txBody>
      </p:sp>
      <p:sp>
        <p:nvSpPr>
          <p:cNvPr id="5" name="Shape 1">
            <a:extLst>
              <a:ext uri="{FF2B5EF4-FFF2-40B4-BE49-F238E27FC236}">
                <a16:creationId xmlns:a16="http://schemas.microsoft.com/office/drawing/2014/main" id="{228E4DCA-2776-096F-AC73-93B2364FE266}"/>
              </a:ext>
            </a:extLst>
          </p:cNvPr>
          <p:cNvSpPr/>
          <p:nvPr/>
        </p:nvSpPr>
        <p:spPr>
          <a:xfrm>
            <a:off x="530352" y="789688"/>
            <a:ext cx="11155680" cy="0"/>
          </a:xfrm>
          <a:prstGeom prst="line">
            <a:avLst/>
          </a:prstGeom>
          <a:noFill/>
          <a:ln w="22860">
            <a:solidFill>
              <a:srgbClr val="C58B35"/>
            </a:solidFill>
            <a:prstDash val="solid"/>
          </a:ln>
        </p:spPr>
        <p:txBody>
          <a:bodyPr/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7306334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5F996F9-615B-41EA-A89D-888493687E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E849D4-AABC-BF93-11E7-F432014CD0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7666"/>
            <a:ext cx="10515600" cy="912835"/>
          </a:xfrm>
        </p:spPr>
        <p:txBody>
          <a:bodyPr/>
          <a:lstStyle/>
          <a:p>
            <a:r>
              <a:rPr lang="en-AU" dirty="0"/>
              <a:t>Tails: Forgive One Another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44558A-2C45-23E7-6452-365DCEC964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00839"/>
            <a:ext cx="10515600" cy="4976124"/>
          </a:xfrm>
        </p:spPr>
        <p:txBody>
          <a:bodyPr/>
          <a:lstStyle/>
          <a:p>
            <a:r>
              <a:rPr lang="en-AU" dirty="0"/>
              <a:t>Graciously Release debt</a:t>
            </a:r>
          </a:p>
          <a:p>
            <a:r>
              <a:rPr lang="en-AU" dirty="0"/>
              <a:t>Refuse scorekeeping</a:t>
            </a:r>
          </a:p>
          <a:p>
            <a:r>
              <a:rPr lang="en-AU" dirty="0"/>
              <a:t>Absorb cost</a:t>
            </a:r>
          </a:p>
          <a:p>
            <a:r>
              <a:rPr lang="en-AU" dirty="0"/>
              <a:t>Cancel revenge</a:t>
            </a:r>
          </a:p>
          <a:p>
            <a:r>
              <a:rPr lang="en-AU" dirty="0"/>
              <a:t>Let bitterness die. (It’s a pill that will only kill you.)</a:t>
            </a:r>
          </a:p>
          <a:p>
            <a:r>
              <a:rPr lang="en-US" b="1" dirty="0">
                <a:solidFill>
                  <a:srgbClr val="26312B"/>
                </a:solidFill>
              </a:rPr>
              <a:t>Forgiveness is an ongoing choice not a feeling or eliminating the problem by walking away!  </a:t>
            </a:r>
            <a:endParaRPr lang="en-US" dirty="0"/>
          </a:p>
          <a:p>
            <a:endParaRPr lang="en-AU" dirty="0"/>
          </a:p>
          <a:p>
            <a:r>
              <a:rPr lang="en-AU" dirty="0"/>
              <a:t>👉 “Love absorbs the cost instead of keeping score.”</a:t>
            </a:r>
          </a:p>
          <a:p>
            <a:endParaRPr lang="en-AU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473E559-6C01-6A0D-9273-E5CFA304FE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3AD780-5C05-47A3-A1CD-F2FE4A771ADC}" type="slidenum">
              <a:rPr lang="en-AU" smtClean="0"/>
              <a:t>15</a:t>
            </a:fld>
            <a:endParaRPr lang="en-AU" dirty="0"/>
          </a:p>
        </p:txBody>
      </p:sp>
      <p:sp>
        <p:nvSpPr>
          <p:cNvPr id="5" name="Shape 1">
            <a:extLst>
              <a:ext uri="{FF2B5EF4-FFF2-40B4-BE49-F238E27FC236}">
                <a16:creationId xmlns:a16="http://schemas.microsoft.com/office/drawing/2014/main" id="{9FE95A80-A1F4-2433-A0CF-AE53059928F7}"/>
              </a:ext>
            </a:extLst>
          </p:cNvPr>
          <p:cNvSpPr/>
          <p:nvPr/>
        </p:nvSpPr>
        <p:spPr>
          <a:xfrm>
            <a:off x="530352" y="789688"/>
            <a:ext cx="11155680" cy="0"/>
          </a:xfrm>
          <a:prstGeom prst="line">
            <a:avLst/>
          </a:prstGeom>
          <a:noFill/>
          <a:ln w="22860">
            <a:solidFill>
              <a:srgbClr val="C58B35"/>
            </a:solidFill>
            <a:prstDash val="solid"/>
          </a:ln>
        </p:spPr>
        <p:txBody>
          <a:bodyPr/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8530651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DEE0C2-6744-5C18-1470-258B4041F5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AU" b="1" dirty="0"/>
              <a:t>Best Example: Good News of Jesus Christ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20E274-2069-EB42-C323-B1F9C847D0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For </a:t>
            </a:r>
            <a:r>
              <a:rPr lang="en-US" b="1" dirty="0"/>
              <a:t>all</a:t>
            </a:r>
            <a:r>
              <a:rPr lang="en-US" dirty="0"/>
              <a:t> have sinned and fallen short of the glory of God.  (Rom 3:23)</a:t>
            </a:r>
          </a:p>
          <a:p>
            <a:r>
              <a:rPr lang="en-US" dirty="0"/>
              <a:t>For the </a:t>
            </a:r>
            <a:r>
              <a:rPr lang="en-US" b="1" dirty="0"/>
              <a:t>wages</a:t>
            </a:r>
            <a:r>
              <a:rPr lang="en-US" dirty="0"/>
              <a:t> of sin is </a:t>
            </a:r>
            <a:r>
              <a:rPr lang="en-US" b="1" dirty="0"/>
              <a:t>death</a:t>
            </a:r>
            <a:r>
              <a:rPr lang="en-US" dirty="0"/>
              <a:t>, but the </a:t>
            </a:r>
            <a:r>
              <a:rPr lang="en-US" b="1" dirty="0"/>
              <a:t>free gift</a:t>
            </a:r>
            <a:r>
              <a:rPr lang="en-US" dirty="0"/>
              <a:t> of God is </a:t>
            </a:r>
            <a:r>
              <a:rPr lang="en-US" b="1" dirty="0"/>
              <a:t>eternal life </a:t>
            </a:r>
            <a:r>
              <a:rPr lang="en-US" dirty="0"/>
              <a:t>in Christ Jesus our Lord. (Rom 6:23)</a:t>
            </a:r>
          </a:p>
          <a:p>
            <a:r>
              <a:rPr lang="en-US" dirty="0"/>
              <a:t>…but God shows his love for us in that </a:t>
            </a:r>
            <a:r>
              <a:rPr lang="en-US" b="1" dirty="0">
                <a:solidFill>
                  <a:srgbClr val="FF0000"/>
                </a:solidFill>
                <a:highlight>
                  <a:srgbClr val="FFFF00"/>
                </a:highlight>
              </a:rPr>
              <a:t>while we were still sinners</a:t>
            </a:r>
            <a:r>
              <a:rPr lang="en-US" dirty="0"/>
              <a:t>, Christ died for us. (Rom 5:8)</a:t>
            </a:r>
          </a:p>
          <a:p>
            <a:endParaRPr lang="en-US" dirty="0"/>
          </a:p>
          <a:p>
            <a:r>
              <a:rPr lang="en-US" dirty="0"/>
              <a:t>Here’s the catch….</a:t>
            </a:r>
          </a:p>
          <a:p>
            <a:r>
              <a:rPr lang="en-AU" b="1" dirty="0"/>
              <a:t>Col 3:12 &amp; Eph 4:32</a:t>
            </a:r>
          </a:p>
          <a:p>
            <a:r>
              <a:rPr lang="en-AU" b="1" dirty="0"/>
              <a:t>“As the Lord forgave you, so you also </a:t>
            </a:r>
            <a:r>
              <a:rPr lang="en-AU" b="1" dirty="0">
                <a:solidFill>
                  <a:srgbClr val="FF0000"/>
                </a:solidFill>
              </a:rPr>
              <a:t>must</a:t>
            </a:r>
            <a:r>
              <a:rPr lang="en-AU" b="1" dirty="0"/>
              <a:t> forgive!” </a:t>
            </a:r>
            <a:endParaRPr lang="en-US" dirty="0"/>
          </a:p>
          <a:p>
            <a:endParaRPr lang="en-US" dirty="0"/>
          </a:p>
          <a:p>
            <a:endParaRPr lang="en-AU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6FA6109-E766-F84E-DF53-FD3FB46D9A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3AD780-5C05-47A3-A1CD-F2FE4A771ADC}" type="slidenum">
              <a:rPr lang="en-AU" smtClean="0"/>
              <a:t>16</a:t>
            </a:fld>
            <a:endParaRPr lang="en-AU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46E762B-724E-510B-269C-37E271CE879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91075" y="3665809"/>
            <a:ext cx="1382250" cy="28731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28723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BFC9A0-F63D-9BB1-5E62-82373FC141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25821"/>
            <a:ext cx="10515600" cy="5851142"/>
          </a:xfrm>
        </p:spPr>
        <p:txBody>
          <a:bodyPr>
            <a:normAutofit/>
          </a:bodyPr>
          <a:lstStyle/>
          <a:p>
            <a:r>
              <a:rPr lang="en-US" sz="4000" dirty="0"/>
              <a:t>You offended God infinitely more than anyone has offended you.</a:t>
            </a:r>
          </a:p>
          <a:p>
            <a:r>
              <a:rPr lang="en-US" sz="4000" dirty="0"/>
              <a:t>Yet Christ:</a:t>
            </a:r>
          </a:p>
          <a:p>
            <a:pPr lvl="1"/>
            <a:r>
              <a:rPr lang="en-US" sz="4000" dirty="0"/>
              <a:t>Moved toward you</a:t>
            </a:r>
          </a:p>
          <a:p>
            <a:pPr lvl="1"/>
            <a:r>
              <a:rPr lang="en-US" sz="4000" dirty="0"/>
              <a:t>Absorbed your debt</a:t>
            </a:r>
          </a:p>
          <a:p>
            <a:pPr lvl="1"/>
            <a:r>
              <a:rPr lang="en-US" sz="4000" dirty="0"/>
              <a:t>Paid your cost</a:t>
            </a:r>
          </a:p>
          <a:p>
            <a:pPr lvl="1"/>
            <a:r>
              <a:rPr lang="en-US" sz="4000" dirty="0"/>
              <a:t>Offered reconciliation (a way back to God)</a:t>
            </a:r>
          </a:p>
          <a:p>
            <a:r>
              <a:rPr lang="en-US" sz="4000" dirty="0"/>
              <a:t>👉 The cross is forgiveness with nails in it.</a:t>
            </a:r>
          </a:p>
          <a:p>
            <a:endParaRPr lang="en-AU" sz="40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6A8FA11-8813-3F0F-0C8D-E3C7F8B75D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3AD780-5C05-47A3-A1CD-F2FE4A771ADC}" type="slidenum">
              <a:rPr lang="en-AU" smtClean="0"/>
              <a:t>17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8017520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484205-07E9-921A-F7D8-2309EC1CD8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6670" y="914401"/>
            <a:ext cx="10515600" cy="5644054"/>
          </a:xfrm>
        </p:spPr>
        <p:txBody>
          <a:bodyPr>
            <a:normAutofit fontScale="85000" lnSpcReduction="10000"/>
          </a:bodyPr>
          <a:lstStyle/>
          <a:p>
            <a:r>
              <a:rPr lang="en-AU" sz="4400" dirty="0"/>
              <a:t>The three coins… </a:t>
            </a:r>
          </a:p>
          <a:p>
            <a:r>
              <a:rPr lang="en-AU" sz="4400" dirty="0"/>
              <a:t>Why is money valuable?</a:t>
            </a:r>
          </a:p>
          <a:p>
            <a:r>
              <a:rPr lang="en-US" sz="4400" dirty="0"/>
              <a:t>Because someone absorbs the cost.</a:t>
            </a:r>
          </a:p>
          <a:p>
            <a:r>
              <a:rPr lang="en-US" sz="4400" b="1" dirty="0"/>
              <a:t>A</a:t>
            </a:r>
            <a:r>
              <a:rPr lang="en-US" sz="4400" dirty="0"/>
              <a:t> </a:t>
            </a:r>
            <a:r>
              <a:rPr lang="en-US" sz="4400" b="1" dirty="0"/>
              <a:t>shiny coin </a:t>
            </a:r>
            <a:r>
              <a:rPr lang="en-US" sz="4400" dirty="0"/>
              <a:t>fresh from the mint has never been through circulation. </a:t>
            </a:r>
          </a:p>
          <a:p>
            <a:r>
              <a:rPr lang="en-US" sz="4400" dirty="0"/>
              <a:t>But </a:t>
            </a:r>
            <a:r>
              <a:rPr lang="en-US" sz="4400" b="1" dirty="0"/>
              <a:t>a worn coin</a:t>
            </a:r>
            <a:r>
              <a:rPr lang="en-US" sz="4400" dirty="0"/>
              <a:t>?</a:t>
            </a:r>
          </a:p>
          <a:p>
            <a:r>
              <a:rPr lang="en-US" sz="4400" dirty="0"/>
              <a:t>That coin has bumped into thousands of other coins.</a:t>
            </a:r>
          </a:p>
          <a:p>
            <a:r>
              <a:rPr lang="en-US" sz="4400" dirty="0"/>
              <a:t>Handled. Scratched. Slightly Bent. Dented. Dropped. Lost and found.</a:t>
            </a:r>
          </a:p>
          <a:p>
            <a:r>
              <a:rPr lang="en-US" sz="4400" dirty="0"/>
              <a:t>Yet it still has value!</a:t>
            </a:r>
            <a:endParaRPr lang="en-AU" sz="4400" dirty="0"/>
          </a:p>
          <a:p>
            <a:pPr algn="ctr"/>
            <a:endParaRPr lang="en-AU" sz="44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CA8954F-CCDC-E8F3-0C7C-6E54A99023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3AD780-5C05-47A3-A1CD-F2FE4A771ADC}" type="slidenum">
              <a:rPr lang="en-AU" smtClean="0"/>
              <a:t>18</a:t>
            </a:fld>
            <a:endParaRPr lang="en-AU" dirty="0"/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F521A3AD-2D9B-0183-B13E-BBABD34F02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4999" y="-191920"/>
            <a:ext cx="11070021" cy="1325563"/>
          </a:xfrm>
        </p:spPr>
        <p:txBody>
          <a:bodyPr/>
          <a:lstStyle/>
          <a:p>
            <a:r>
              <a:rPr lang="en-AU" dirty="0">
                <a:solidFill>
                  <a:srgbClr val="FF0000"/>
                </a:solidFill>
              </a:rPr>
              <a:t>As stated, Real Love always costs you something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87711703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C288BF-32D0-B11E-99F2-FBFC063A1B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Christian community is like that</a:t>
            </a:r>
            <a:endParaRPr lang="en-AU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FF633A-4A2C-8139-3065-87C8CA4EDF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If you stay close to people long enough, there will be friction. </a:t>
            </a:r>
          </a:p>
          <a:p>
            <a:r>
              <a:rPr lang="en-US" sz="3600" dirty="0"/>
              <a:t>Churches are full of broken sinful people.  That includes you and me! (“Stuck in Traffic”)</a:t>
            </a:r>
          </a:p>
          <a:p>
            <a:r>
              <a:rPr lang="en-US" sz="3600" dirty="0"/>
              <a:t>But </a:t>
            </a:r>
            <a:r>
              <a:rPr lang="en-US" sz="3600" b="1" dirty="0"/>
              <a:t>mature love </a:t>
            </a:r>
            <a:r>
              <a:rPr lang="en-US" sz="3600" dirty="0"/>
              <a:t>does not throw people away because of scratches and dents.</a:t>
            </a:r>
          </a:p>
          <a:p>
            <a:endParaRPr lang="en-AU" sz="36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1B59DEA-6690-4B4B-F254-81F72DF67A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3AD780-5C05-47A3-A1CD-F2FE4A771ADC}" type="slidenum">
              <a:rPr lang="en-AU" smtClean="0"/>
              <a:t>19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2339888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08DCC1-AE4A-33E1-DD20-4DE1BCA348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Opening Prayer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806490-4212-15AC-C328-C1E3558AA9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/>
              <a:t>Take us on a journey</a:t>
            </a:r>
          </a:p>
          <a:p>
            <a:r>
              <a:rPr lang="en-AU" dirty="0"/>
              <a:t>Open our ears and hearts</a:t>
            </a:r>
          </a:p>
          <a:p>
            <a:r>
              <a:rPr lang="en-AU" dirty="0"/>
              <a:t>Stop us from being offended</a:t>
            </a:r>
          </a:p>
          <a:p>
            <a:r>
              <a:rPr lang="en-AU" dirty="0"/>
              <a:t>Convict us to align with you</a:t>
            </a:r>
          </a:p>
          <a:p>
            <a:r>
              <a:rPr lang="en-AU" dirty="0"/>
              <a:t>Help us to grow!</a:t>
            </a:r>
          </a:p>
          <a:p>
            <a:r>
              <a:rPr lang="en-AU" dirty="0"/>
              <a:t>Expand your kingdom, thy will be done!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BD258A8-CACB-30DA-1D73-88A7973B2E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3AD780-5C05-47A3-A1CD-F2FE4A771ADC}" type="slidenum">
              <a:rPr lang="en-AU" smtClean="0"/>
              <a:t>2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76780291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99C895-DCAD-31DB-726A-EBF490DDDA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09600"/>
            <a:ext cx="10515600" cy="5567363"/>
          </a:xfrm>
        </p:spPr>
        <p:txBody>
          <a:bodyPr>
            <a:normAutofit/>
          </a:bodyPr>
          <a:lstStyle/>
          <a:p>
            <a:r>
              <a:rPr lang="en-US" sz="3600" dirty="0"/>
              <a:t>As people get closer…</a:t>
            </a:r>
            <a:br>
              <a:rPr lang="en-US" sz="3600" dirty="0"/>
            </a:br>
            <a:r>
              <a:rPr lang="en-US" sz="3600" dirty="0"/>
              <a:t>friction increases.</a:t>
            </a:r>
          </a:p>
          <a:p>
            <a:r>
              <a:rPr lang="en-US" sz="3600" dirty="0"/>
              <a:t>Real community is messy.</a:t>
            </a:r>
          </a:p>
          <a:p>
            <a:r>
              <a:rPr lang="en-US" sz="3600" dirty="0"/>
              <a:t>The closer the family,</a:t>
            </a:r>
            <a:br>
              <a:rPr lang="en-US" sz="3600" dirty="0"/>
            </a:br>
            <a:r>
              <a:rPr lang="en-US" sz="3600" dirty="0"/>
              <a:t>the more opportunities for offence.</a:t>
            </a:r>
          </a:p>
          <a:p>
            <a:r>
              <a:rPr lang="en-US" sz="3600" dirty="0"/>
              <a:t>👉 Love is easy at a distance.</a:t>
            </a:r>
            <a:br>
              <a:rPr lang="en-US" sz="3600" dirty="0"/>
            </a:br>
            <a:r>
              <a:rPr lang="en-US" sz="3600" dirty="0"/>
              <a:t>Love is tested up close.</a:t>
            </a:r>
          </a:p>
          <a:p>
            <a:endParaRPr lang="en-AU" sz="36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5FDD1FA-3CE5-8648-ABFE-2D817E1927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3AD780-5C05-47A3-A1CD-F2FE4A771ADC}" type="slidenum">
              <a:rPr lang="en-AU" smtClean="0"/>
              <a:t>20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04936272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ACE407-6C86-67F2-CF50-F96809C757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86455"/>
            <a:ext cx="10515600" cy="1325563"/>
          </a:xfrm>
        </p:spPr>
        <p:txBody>
          <a:bodyPr/>
          <a:lstStyle/>
          <a:p>
            <a:r>
              <a:rPr lang="en-US" b="1" dirty="0"/>
              <a:t>These verses assume:</a:t>
            </a:r>
            <a:endParaRPr lang="en-AU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31A8FE-B133-3DFB-C1F7-D167B782E4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03283"/>
            <a:ext cx="10515600" cy="4873680"/>
          </a:xfrm>
        </p:spPr>
        <p:txBody>
          <a:bodyPr>
            <a:noAutofit/>
          </a:bodyPr>
          <a:lstStyle/>
          <a:p>
            <a:r>
              <a:rPr lang="en-US" sz="4000" dirty="0"/>
              <a:t>People </a:t>
            </a:r>
            <a:r>
              <a:rPr lang="en-US" sz="4000" b="1" dirty="0"/>
              <a:t>will</a:t>
            </a:r>
            <a:r>
              <a:rPr lang="en-US" sz="4000" dirty="0"/>
              <a:t> -</a:t>
            </a:r>
          </a:p>
          <a:p>
            <a:pPr lvl="1"/>
            <a:r>
              <a:rPr lang="en-US" sz="3600" dirty="0"/>
              <a:t>annoy you</a:t>
            </a:r>
          </a:p>
          <a:p>
            <a:pPr lvl="1"/>
            <a:r>
              <a:rPr lang="en-US" sz="3600" dirty="0"/>
              <a:t>Misunderstand you</a:t>
            </a:r>
          </a:p>
          <a:p>
            <a:pPr lvl="1"/>
            <a:r>
              <a:rPr lang="en-US" sz="3600" dirty="0"/>
              <a:t>Fail you</a:t>
            </a:r>
          </a:p>
          <a:p>
            <a:pPr lvl="1"/>
            <a:r>
              <a:rPr lang="en-US" sz="3600" dirty="0"/>
              <a:t>Disappoint you</a:t>
            </a:r>
          </a:p>
          <a:p>
            <a:pPr lvl="1"/>
            <a:r>
              <a:rPr lang="en-US" sz="3600" dirty="0"/>
              <a:t>Sometimes wound you</a:t>
            </a:r>
          </a:p>
          <a:p>
            <a:pPr lvl="1"/>
            <a:r>
              <a:rPr lang="en-US" sz="3600" dirty="0"/>
              <a:t>👉 </a:t>
            </a:r>
            <a:r>
              <a:rPr lang="en-US" sz="3600" b="1" dirty="0"/>
              <a:t>Friction is not proof love failed</a:t>
            </a:r>
            <a:r>
              <a:rPr lang="en-US" sz="3600" dirty="0"/>
              <a:t>.</a:t>
            </a:r>
            <a:br>
              <a:rPr lang="en-US" sz="3600" dirty="0"/>
            </a:br>
            <a:r>
              <a:rPr lang="en-US" sz="3600" dirty="0"/>
              <a:t>It is proof people are involved.</a:t>
            </a:r>
          </a:p>
          <a:p>
            <a:endParaRPr lang="en-AU" sz="36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1CF78E4-CF83-831B-56D9-877CD8A906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3AD780-5C05-47A3-A1CD-F2FE4A771ADC}" type="slidenum">
              <a:rPr lang="en-AU" smtClean="0"/>
              <a:t>21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446387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0EF0F8-2CFC-253B-835A-BAD7122C30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0240" y="133905"/>
            <a:ext cx="10515600" cy="864585"/>
          </a:xfrm>
        </p:spPr>
        <p:txBody>
          <a:bodyPr/>
          <a:lstStyle/>
          <a:p>
            <a:pPr algn="ctr"/>
            <a:r>
              <a:rPr lang="en-US" dirty="0"/>
              <a:t>Two real coins… and one counterfeit.</a:t>
            </a:r>
            <a:endParaRPr lang="en-AU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EF40DE-8CD4-6267-97DA-30EDC77514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819807"/>
            <a:ext cx="10515600" cy="5791200"/>
          </a:xfrm>
        </p:spPr>
        <p:txBody>
          <a:bodyPr>
            <a:normAutofit/>
          </a:bodyPr>
          <a:lstStyle/>
          <a:p>
            <a:r>
              <a:rPr lang="en-AU" sz="3200" dirty="0"/>
              <a:t>Some relationships look like love</a:t>
            </a:r>
            <a:br>
              <a:rPr lang="en-AU" sz="3200" dirty="0"/>
            </a:br>
            <a:r>
              <a:rPr lang="en-AU" sz="3200" dirty="0"/>
              <a:t>on the outside…</a:t>
            </a:r>
          </a:p>
          <a:p>
            <a:r>
              <a:rPr lang="en-AU" sz="3200" dirty="0"/>
              <a:t>…but are counterfeit underneath.</a:t>
            </a:r>
          </a:p>
          <a:p>
            <a:r>
              <a:rPr lang="en-AU" sz="3200" dirty="0"/>
              <a:t>🙂 Smiling outwardly</a:t>
            </a:r>
            <a:br>
              <a:rPr lang="en-AU" sz="3200" dirty="0"/>
            </a:br>
            <a:r>
              <a:rPr lang="en-AU" sz="3200" dirty="0"/>
              <a:t>😠 Bitter inwardly</a:t>
            </a:r>
          </a:p>
          <a:p>
            <a:r>
              <a:rPr lang="en-AU" sz="3200" dirty="0"/>
              <a:t>🤝 Polite publicly</a:t>
            </a:r>
            <a:br>
              <a:rPr lang="en-AU" sz="3200" dirty="0"/>
            </a:br>
            <a:r>
              <a:rPr lang="en-AU" sz="3200" dirty="0"/>
              <a:t>🗣 </a:t>
            </a:r>
            <a:r>
              <a:rPr lang="en-AU" sz="3200" dirty="0">
                <a:solidFill>
                  <a:srgbClr val="FF0000"/>
                </a:solidFill>
              </a:rPr>
              <a:t>Gossip</a:t>
            </a:r>
            <a:r>
              <a:rPr lang="en-AU" sz="3200" dirty="0"/>
              <a:t> privately</a:t>
            </a:r>
          </a:p>
          <a:p>
            <a:r>
              <a:rPr lang="en-AU" sz="3200" dirty="0"/>
              <a:t>🕊 Avoiding conflict</a:t>
            </a:r>
            <a:br>
              <a:rPr lang="en-AU" sz="3200" dirty="0"/>
            </a:br>
            <a:r>
              <a:rPr lang="en-AU" sz="3200" dirty="0"/>
              <a:t>❄ Building distance</a:t>
            </a:r>
          </a:p>
          <a:p>
            <a:r>
              <a:rPr lang="en-AU" sz="3200" dirty="0"/>
              <a:t>👉 Fake peace is not real peace.</a:t>
            </a:r>
          </a:p>
          <a:p>
            <a:r>
              <a:rPr lang="en-AU" sz="3200" dirty="0"/>
              <a:t>Real love forgives honestly.</a:t>
            </a:r>
          </a:p>
          <a:p>
            <a:endParaRPr lang="en-AU" sz="32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18B43AC-D6AE-4FAC-4F46-06380C819B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3AD780-5C05-47A3-A1CD-F2FE4A771ADC}" type="slidenum">
              <a:rPr lang="en-AU" smtClean="0"/>
              <a:t>22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14000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9E6E7A-E865-50A1-179F-76857D7E61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23395"/>
            <a:ext cx="10515600" cy="727951"/>
          </a:xfrm>
        </p:spPr>
        <p:txBody>
          <a:bodyPr>
            <a:normAutofit/>
          </a:bodyPr>
          <a:lstStyle/>
          <a:p>
            <a:pPr algn="ctr"/>
            <a:r>
              <a:rPr lang="en-US" b="1" dirty="0"/>
              <a:t>The Danger</a:t>
            </a:r>
            <a:endParaRPr lang="en-AU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73FFBD-ACCF-A558-E803-6E2DF70E44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882871"/>
            <a:ext cx="10515600" cy="5591503"/>
          </a:xfrm>
        </p:spPr>
        <p:txBody>
          <a:bodyPr>
            <a:noAutofit/>
          </a:bodyPr>
          <a:lstStyle/>
          <a:p>
            <a:r>
              <a:rPr lang="en-US" sz="3200" b="1" dirty="0"/>
              <a:t>Unresolved Offence Becomes Poison</a:t>
            </a:r>
          </a:p>
          <a:p>
            <a:r>
              <a:rPr lang="en-US" sz="3200" dirty="0"/>
              <a:t>Small offences become:</a:t>
            </a:r>
            <a:br>
              <a:rPr lang="en-US" sz="3200" dirty="0"/>
            </a:br>
            <a:r>
              <a:rPr lang="en-US" sz="3200" dirty="0"/>
              <a:t>Bitterness</a:t>
            </a:r>
            <a:br>
              <a:rPr lang="en-US" sz="3200" dirty="0"/>
            </a:br>
            <a:r>
              <a:rPr lang="en-US" sz="3200" dirty="0"/>
              <a:t>Distance</a:t>
            </a:r>
            <a:br>
              <a:rPr lang="en-US" sz="3200" dirty="0"/>
            </a:br>
            <a:r>
              <a:rPr lang="en-US" sz="3200" dirty="0"/>
              <a:t>Coldness</a:t>
            </a:r>
            <a:br>
              <a:rPr lang="en-US" sz="3200" dirty="0"/>
            </a:br>
            <a:r>
              <a:rPr lang="en-US" sz="3200" dirty="0"/>
              <a:t>Suspicion</a:t>
            </a:r>
            <a:br>
              <a:rPr lang="en-US" sz="3200" dirty="0"/>
            </a:br>
            <a:r>
              <a:rPr lang="en-US" sz="3200" dirty="0">
                <a:solidFill>
                  <a:srgbClr val="FF0000"/>
                </a:solidFill>
              </a:rPr>
              <a:t>Gossip</a:t>
            </a:r>
            <a:br>
              <a:rPr lang="en-US" sz="3200" dirty="0"/>
            </a:br>
            <a:r>
              <a:rPr lang="en-US" sz="3200" dirty="0"/>
              <a:t>Division</a:t>
            </a:r>
          </a:p>
          <a:p>
            <a:r>
              <a:rPr lang="en-US" sz="3200" dirty="0"/>
              <a:t>Many churches do not explode overnight.</a:t>
            </a:r>
          </a:p>
          <a:p>
            <a:r>
              <a:rPr lang="en-US" sz="3200" u="sng" dirty="0"/>
              <a:t>They slowly freeze</a:t>
            </a:r>
            <a:r>
              <a:rPr lang="en-US" sz="3200" dirty="0"/>
              <a:t>.</a:t>
            </a:r>
          </a:p>
          <a:p>
            <a:r>
              <a:rPr lang="en-US" sz="3200" dirty="0"/>
              <a:t>“</a:t>
            </a:r>
            <a:r>
              <a:rPr lang="en-US" sz="3200" dirty="0">
                <a:solidFill>
                  <a:schemeClr val="accent6">
                    <a:lumMod val="75000"/>
                  </a:schemeClr>
                </a:solidFill>
              </a:rPr>
              <a:t>Mature love deals with wounds —</a:t>
            </a:r>
            <a:br>
              <a:rPr lang="en-US" sz="3200" dirty="0">
                <a:solidFill>
                  <a:schemeClr val="accent6">
                    <a:lumMod val="75000"/>
                  </a:schemeClr>
                </a:solidFill>
              </a:rPr>
            </a:br>
            <a:r>
              <a:rPr lang="en-US" sz="3200" dirty="0">
                <a:solidFill>
                  <a:schemeClr val="accent6">
                    <a:lumMod val="75000"/>
                  </a:schemeClr>
                </a:solidFill>
              </a:rPr>
              <a:t>it does not hide them.”</a:t>
            </a:r>
          </a:p>
          <a:p>
            <a:endParaRPr lang="en-US" sz="3200" dirty="0"/>
          </a:p>
          <a:p>
            <a:endParaRPr lang="en-AU" sz="32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E11525B-E719-11BB-1BD6-245C6C8C0B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3AD780-5C05-47A3-A1CD-F2FE4A771ADC}" type="slidenum">
              <a:rPr lang="en-AU" smtClean="0"/>
              <a:t>23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30147274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929147-A2B5-EBA7-A227-A813C610BA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977461"/>
          </a:xfrm>
        </p:spPr>
        <p:txBody>
          <a:bodyPr/>
          <a:lstStyle/>
          <a:p>
            <a:r>
              <a:rPr lang="en-US" b="1" dirty="0"/>
              <a:t>Forgiveness Is NOT:</a:t>
            </a:r>
            <a:endParaRPr lang="en-AU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387431-7E5C-72A7-D53D-01504312CB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861848"/>
            <a:ext cx="10515600" cy="5315115"/>
          </a:xfrm>
        </p:spPr>
        <p:txBody>
          <a:bodyPr>
            <a:normAutofit lnSpcReduction="10000"/>
          </a:bodyPr>
          <a:lstStyle/>
          <a:p>
            <a:r>
              <a:rPr lang="en-US" sz="4000" b="1" dirty="0"/>
              <a:t>Pretending</a:t>
            </a:r>
            <a:r>
              <a:rPr lang="en-US" sz="4000" dirty="0"/>
              <a:t> nothing happened</a:t>
            </a:r>
          </a:p>
          <a:p>
            <a:r>
              <a:rPr lang="en-US" sz="4000" b="1" dirty="0"/>
              <a:t>Calling</a:t>
            </a:r>
            <a:r>
              <a:rPr lang="en-US" sz="4000" dirty="0"/>
              <a:t> evil good</a:t>
            </a:r>
          </a:p>
          <a:p>
            <a:r>
              <a:rPr lang="en-US" sz="4000" b="1" dirty="0"/>
              <a:t>Avoiding</a:t>
            </a:r>
            <a:r>
              <a:rPr lang="en-US" sz="4000" dirty="0"/>
              <a:t> healthy boundaries</a:t>
            </a:r>
          </a:p>
          <a:p>
            <a:r>
              <a:rPr lang="en-US" sz="4000" b="1" dirty="0"/>
              <a:t>Instant</a:t>
            </a:r>
            <a:r>
              <a:rPr lang="en-US" sz="4000" dirty="0"/>
              <a:t> trust restoration</a:t>
            </a:r>
          </a:p>
          <a:p>
            <a:r>
              <a:rPr lang="en-US" sz="4000" b="1" dirty="0"/>
              <a:t>Excusing</a:t>
            </a:r>
            <a:r>
              <a:rPr lang="en-US" sz="4000" dirty="0"/>
              <a:t> abuse or sin </a:t>
            </a:r>
          </a:p>
          <a:p>
            <a:r>
              <a:rPr lang="en-US" sz="4000" b="1" dirty="0"/>
              <a:t>Enabling</a:t>
            </a:r>
            <a:r>
              <a:rPr lang="en-US" sz="4000" dirty="0"/>
              <a:t> people to continue to sin or not grow in Christ.</a:t>
            </a:r>
          </a:p>
          <a:p>
            <a:r>
              <a:rPr lang="en-US" sz="4000" dirty="0"/>
              <a:t>👉 Forgiveness releases revenge.</a:t>
            </a:r>
            <a:br>
              <a:rPr lang="en-US" sz="4000" dirty="0"/>
            </a:br>
            <a:r>
              <a:rPr lang="en-US" sz="4000" dirty="0"/>
              <a:t>It hands judgment to God.</a:t>
            </a:r>
          </a:p>
          <a:p>
            <a:endParaRPr lang="en-AU" sz="40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31D02DE-FE12-21C3-0C04-FFEF6C093D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3AD780-5C05-47A3-A1CD-F2FE4A771ADC}" type="slidenum">
              <a:rPr lang="en-AU" smtClean="0"/>
              <a:t>24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422783404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A72A4F-DC07-B4E2-FD19-09F985AB6A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-31487"/>
            <a:ext cx="10515600" cy="1259461"/>
          </a:xfrm>
        </p:spPr>
        <p:txBody>
          <a:bodyPr>
            <a:normAutofit/>
          </a:bodyPr>
          <a:lstStyle/>
          <a:p>
            <a:pPr algn="ctr"/>
            <a:r>
              <a:rPr lang="en-US" sz="4000" b="1" dirty="0"/>
              <a:t>Forgiveness and Reconciliation Are Not Always the Same</a:t>
            </a:r>
            <a:endParaRPr lang="en-AU" sz="4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9C1DE0-74EC-10C8-1025-840B423485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84753"/>
            <a:ext cx="10515600" cy="5205874"/>
          </a:xfrm>
        </p:spPr>
        <p:txBody>
          <a:bodyPr>
            <a:noAutofit/>
          </a:bodyPr>
          <a:lstStyle/>
          <a:p>
            <a:r>
              <a:rPr lang="en-US" sz="3200" dirty="0"/>
              <a:t>Forgiveness can happen in the heart immediately.</a:t>
            </a:r>
          </a:p>
          <a:p>
            <a:r>
              <a:rPr lang="en-US" sz="3200" dirty="0"/>
              <a:t>But reconciliation requires:</a:t>
            </a:r>
            <a:br>
              <a:rPr lang="en-US" sz="3200" dirty="0"/>
            </a:br>
            <a:r>
              <a:rPr lang="en-US" dirty="0"/>
              <a:t>Repentance</a:t>
            </a:r>
            <a:br>
              <a:rPr lang="en-US" dirty="0"/>
            </a:br>
            <a:r>
              <a:rPr lang="en-US" dirty="0"/>
              <a:t>Truth</a:t>
            </a:r>
            <a:br>
              <a:rPr lang="en-US" dirty="0"/>
            </a:br>
            <a:r>
              <a:rPr lang="en-US" dirty="0"/>
              <a:t>Safety</a:t>
            </a:r>
            <a:br>
              <a:rPr lang="en-US" dirty="0"/>
            </a:br>
            <a:r>
              <a:rPr lang="en-US" dirty="0"/>
              <a:t>Trust rebuilding</a:t>
            </a:r>
            <a:br>
              <a:rPr lang="en-US" dirty="0"/>
            </a:br>
            <a:r>
              <a:rPr lang="en-US" dirty="0"/>
              <a:t>Change over time</a:t>
            </a:r>
          </a:p>
          <a:p>
            <a:r>
              <a:rPr lang="en-US" sz="3200" dirty="0"/>
              <a:t>Some relationships become healthy again.</a:t>
            </a:r>
          </a:p>
          <a:p>
            <a:r>
              <a:rPr lang="en-US" sz="3200" dirty="0"/>
              <a:t>Some require distance, boundaries,</a:t>
            </a:r>
            <a:br>
              <a:rPr lang="en-US" sz="3200" dirty="0"/>
            </a:br>
            <a:r>
              <a:rPr lang="en-US" sz="3200" dirty="0"/>
              <a:t>or leadership involvement.</a:t>
            </a:r>
          </a:p>
          <a:p>
            <a:r>
              <a:rPr lang="en-US" sz="3200" dirty="0"/>
              <a:t>👉 Forgiveness releases revenge. Wisdom determines access.</a:t>
            </a:r>
          </a:p>
          <a:p>
            <a:endParaRPr lang="en-AU" sz="32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CD0C2D4-45E0-CBFA-03FA-E877816218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3AD780-5C05-47A3-A1CD-F2FE4A771ADC}" type="slidenum">
              <a:rPr lang="en-AU" smtClean="0"/>
              <a:t>25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04409531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AE1FC2-3448-31AC-F8F1-A8E1759937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33905"/>
            <a:ext cx="10515600" cy="821833"/>
          </a:xfrm>
        </p:spPr>
        <p:txBody>
          <a:bodyPr/>
          <a:lstStyle/>
          <a:p>
            <a:pPr algn="ctr"/>
            <a:r>
              <a:rPr lang="en-US" b="1" dirty="0"/>
              <a:t>What Love Does</a:t>
            </a:r>
            <a:endParaRPr lang="en-AU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464DDE-06CB-BBE0-6430-FC0F6F2446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955738"/>
            <a:ext cx="10515600" cy="5518634"/>
          </a:xfrm>
        </p:spPr>
        <p:txBody>
          <a:bodyPr>
            <a:noAutofit/>
          </a:bodyPr>
          <a:lstStyle/>
          <a:p>
            <a:r>
              <a:rPr lang="en-US" sz="3600" b="1" dirty="0"/>
              <a:t>Love Absorbs Cost</a:t>
            </a:r>
          </a:p>
          <a:p>
            <a:r>
              <a:rPr lang="en-US" sz="3600" dirty="0"/>
              <a:t>Forgiveness always costs someone.</a:t>
            </a:r>
          </a:p>
          <a:p>
            <a:r>
              <a:rPr lang="en-US" sz="3600" dirty="0"/>
              <a:t>Jesus absorbed OUR debt.</a:t>
            </a:r>
          </a:p>
          <a:p>
            <a:r>
              <a:rPr lang="en-US" sz="3600" dirty="0"/>
              <a:t>Now we are called to:</a:t>
            </a:r>
            <a:br>
              <a:rPr lang="en-US" sz="3600" dirty="0"/>
            </a:br>
            <a:r>
              <a:rPr lang="en-US" sz="3600" dirty="0"/>
              <a:t>Absorb offence</a:t>
            </a:r>
            <a:br>
              <a:rPr lang="en-US" sz="3600" dirty="0"/>
            </a:br>
            <a:r>
              <a:rPr lang="en-US" sz="3600" dirty="0"/>
              <a:t>Release bitterness</a:t>
            </a:r>
            <a:br>
              <a:rPr lang="en-US" sz="3600" dirty="0"/>
            </a:br>
            <a:r>
              <a:rPr lang="en-US" sz="3600" dirty="0"/>
              <a:t>Refuse scorekeeping</a:t>
            </a:r>
          </a:p>
          <a:p>
            <a:r>
              <a:rPr lang="en-US" sz="3600" dirty="0"/>
              <a:t>👉 “Love keeps no record of wrongs.”</a:t>
            </a:r>
            <a:br>
              <a:rPr lang="en-US" sz="3600" dirty="0"/>
            </a:br>
            <a:r>
              <a:rPr lang="en-US" sz="3600" dirty="0"/>
              <a:t>(1 Corinthians 13)</a:t>
            </a:r>
          </a:p>
          <a:p>
            <a:endParaRPr lang="en-AU" sz="36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A10AB7E-0463-399A-C2CC-E8E01FB13D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3AD780-5C05-47A3-A1CD-F2FE4A771ADC}" type="slidenum">
              <a:rPr lang="en-AU" smtClean="0"/>
              <a:t>26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5583427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6A59CB-ADB8-6E51-79F3-F3E646BF7D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8000" y="365125"/>
            <a:ext cx="10845800" cy="1325563"/>
          </a:xfrm>
        </p:spPr>
        <p:txBody>
          <a:bodyPr/>
          <a:lstStyle/>
          <a:p>
            <a:pPr algn="ctr"/>
            <a:r>
              <a:rPr lang="en-US" b="1" dirty="0"/>
              <a:t>Keeping it Real: Some People Are </a:t>
            </a:r>
            <a:r>
              <a:rPr lang="en-US" b="1" dirty="0">
                <a:solidFill>
                  <a:srgbClr val="FF0000"/>
                </a:solidFill>
              </a:rPr>
              <a:t>Hard</a:t>
            </a:r>
            <a:r>
              <a:rPr lang="en-US" b="1" dirty="0"/>
              <a:t> To Love</a:t>
            </a:r>
            <a:endParaRPr lang="en-AU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5DEBDF-A55F-B299-5C13-FF48256C721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Some are </a:t>
            </a:r>
            <a:r>
              <a:rPr lang="en-US" b="1" dirty="0"/>
              <a:t>immature, </a:t>
            </a:r>
            <a:r>
              <a:rPr lang="en-US" dirty="0"/>
              <a:t>regardless of their actual age</a:t>
            </a:r>
          </a:p>
          <a:p>
            <a:r>
              <a:rPr lang="en-US" dirty="0"/>
              <a:t>Some are </a:t>
            </a:r>
            <a:r>
              <a:rPr lang="en-US" b="1" dirty="0"/>
              <a:t>wounded</a:t>
            </a:r>
          </a:p>
          <a:p>
            <a:r>
              <a:rPr lang="en-US" dirty="0"/>
              <a:t>Some are </a:t>
            </a:r>
            <a:r>
              <a:rPr lang="en-US" b="1" dirty="0"/>
              <a:t>exhausting</a:t>
            </a:r>
          </a:p>
          <a:p>
            <a:r>
              <a:rPr lang="en-US" dirty="0"/>
              <a:t>Some </a:t>
            </a:r>
            <a:r>
              <a:rPr lang="en-US" b="1" dirty="0"/>
              <a:t>repeatedly fail (As I do! </a:t>
            </a:r>
            <a:r>
              <a:rPr lang="en-US" dirty="0"/>
              <a:t>I’m just better at hiding it.</a:t>
            </a:r>
            <a:r>
              <a:rPr lang="en-US" b="1" dirty="0"/>
              <a:t>)</a:t>
            </a:r>
          </a:p>
          <a:p>
            <a:r>
              <a:rPr lang="en-US" dirty="0"/>
              <a:t>And yet…</a:t>
            </a:r>
          </a:p>
          <a:p>
            <a:r>
              <a:rPr lang="en-US" dirty="0"/>
              <a:t>God has had to “bear with” us too.</a:t>
            </a:r>
          </a:p>
          <a:p>
            <a:r>
              <a:rPr lang="en-US" dirty="0"/>
              <a:t>👉 Humility changes everything.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DBDF021-C74F-4646-1C6D-643A1F8B48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3AD780-5C05-47A3-A1CD-F2FE4A771ADC}" type="slidenum">
              <a:rPr lang="en-AU" smtClean="0"/>
              <a:t>27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2193817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6A3F1C-BAEA-8931-7F9E-B64C21C708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04496"/>
            <a:ext cx="10515600" cy="5851853"/>
          </a:xfrm>
        </p:spPr>
        <p:txBody>
          <a:bodyPr>
            <a:normAutofit lnSpcReduction="10000"/>
          </a:bodyPr>
          <a:lstStyle/>
          <a:p>
            <a:r>
              <a:rPr lang="en-US" i="1" dirty="0"/>
              <a:t>“For if you </a:t>
            </a:r>
            <a:r>
              <a:rPr lang="en-US" b="1" i="1" dirty="0"/>
              <a:t>love</a:t>
            </a:r>
            <a:r>
              <a:rPr lang="en-US" i="1" dirty="0"/>
              <a:t> those who love you, what reward do you have? Do not even the </a:t>
            </a:r>
            <a:r>
              <a:rPr lang="en-US" i="1" dirty="0">
                <a:highlight>
                  <a:srgbClr val="FFFF00"/>
                </a:highlight>
              </a:rPr>
              <a:t>tax collectors </a:t>
            </a:r>
            <a:r>
              <a:rPr lang="en-US" i="1" dirty="0"/>
              <a:t>do the same?</a:t>
            </a:r>
          </a:p>
          <a:p>
            <a:r>
              <a:rPr lang="en-US" i="1" dirty="0"/>
              <a:t>And if you greet only your </a:t>
            </a:r>
            <a:r>
              <a:rPr lang="en-US" i="1" dirty="0">
                <a:highlight>
                  <a:srgbClr val="FFFF00"/>
                </a:highlight>
              </a:rPr>
              <a:t>brothers</a:t>
            </a:r>
            <a:r>
              <a:rPr lang="en-US" i="1" dirty="0"/>
              <a:t>, what more are you doing than others? Do not even the Gentiles do the same?” </a:t>
            </a:r>
            <a:r>
              <a:rPr lang="en-US" dirty="0"/>
              <a:t>(Matt 5:46-48)</a:t>
            </a:r>
          </a:p>
          <a:p>
            <a:r>
              <a:rPr lang="en-US" dirty="0"/>
              <a:t>I want to say: ‘Take a teaspoon of cement and harden up’ but my wife tells me I can’t say that.</a:t>
            </a:r>
          </a:p>
          <a:p>
            <a:r>
              <a:rPr lang="en-US" b="1" dirty="0"/>
              <a:t>Not</a:t>
            </a:r>
            <a:r>
              <a:rPr lang="en-US" dirty="0"/>
              <a:t> every discomfort is a </a:t>
            </a:r>
            <a:r>
              <a:rPr lang="en-US" b="1" dirty="0"/>
              <a:t>crisis</a:t>
            </a:r>
            <a:r>
              <a:rPr lang="en-US" dirty="0"/>
              <a:t>. Sometimes we need </a:t>
            </a:r>
            <a:r>
              <a:rPr lang="en-US" b="1" dirty="0"/>
              <a:t>support</a:t>
            </a:r>
            <a:r>
              <a:rPr lang="en-US" dirty="0"/>
              <a:t>. Sometimes we need </a:t>
            </a:r>
            <a:r>
              <a:rPr lang="en-US" b="1" dirty="0"/>
              <a:t>resilience</a:t>
            </a:r>
            <a:r>
              <a:rPr lang="en-US" dirty="0"/>
              <a:t>.  Ask for both! (In prayer and from your brothers and sisters.)  </a:t>
            </a:r>
          </a:p>
          <a:p>
            <a:r>
              <a:rPr lang="en-US" b="1" dirty="0"/>
              <a:t>Start being self-aware</a:t>
            </a:r>
            <a:r>
              <a:rPr lang="en-US" dirty="0"/>
              <a:t>, look at yourself as others may see you.  Continue to grow and become more like Christ so you are easier to love and have the capacity to love others more. </a:t>
            </a:r>
          </a:p>
          <a:p>
            <a:r>
              <a:rPr lang="en-US" dirty="0"/>
              <a:t>👉 Forgiven people </a:t>
            </a:r>
            <a:r>
              <a:rPr lang="en-US" b="1" i="1" dirty="0"/>
              <a:t>learn</a:t>
            </a:r>
            <a:r>
              <a:rPr lang="en-US" dirty="0"/>
              <a:t> to forgive people. To bear with others as God bears with you.</a:t>
            </a:r>
          </a:p>
          <a:p>
            <a:endParaRPr lang="en-AU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6020764-75A6-BD0C-CEDE-E090EB18EB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3AD780-5C05-47A3-A1CD-F2FE4A771ADC}" type="slidenum">
              <a:rPr lang="en-AU" smtClean="0"/>
              <a:t>28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7934323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90D7CD-8341-B29C-0B0F-8A202966C1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17008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What does the scriptures mean by ‘offense’? </a:t>
            </a:r>
            <a:endParaRPr lang="en-AU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FE1CED-1AD3-39C8-0FD1-C8622157F5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68400"/>
            <a:ext cx="10515600" cy="5008563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b="1" dirty="0"/>
              <a:t>Many churches confuse</a:t>
            </a:r>
            <a:r>
              <a:rPr lang="en-US" dirty="0"/>
              <a:t>:</a:t>
            </a:r>
          </a:p>
          <a:p>
            <a:r>
              <a:rPr lang="en-US" dirty="0"/>
              <a:t>discomfort </a:t>
            </a:r>
          </a:p>
          <a:p>
            <a:r>
              <a:rPr lang="en-US" dirty="0"/>
              <a:t>personality clash </a:t>
            </a:r>
          </a:p>
          <a:p>
            <a:r>
              <a:rPr lang="en-US" dirty="0"/>
              <a:t>preference disagreement </a:t>
            </a:r>
          </a:p>
          <a:p>
            <a:r>
              <a:rPr lang="en-US" dirty="0"/>
              <a:t>conviction </a:t>
            </a:r>
          </a:p>
          <a:p>
            <a:r>
              <a:rPr lang="en-US" dirty="0"/>
              <a:t>immaturity </a:t>
            </a:r>
          </a:p>
          <a:p>
            <a:r>
              <a:rPr lang="en-US" dirty="0"/>
              <a:t>Disagreement with Hate Speech</a:t>
            </a:r>
          </a:p>
          <a:p>
            <a:r>
              <a:rPr lang="en-US" dirty="0"/>
              <a:t>actual sin/abuse </a:t>
            </a:r>
          </a:p>
          <a:p>
            <a:r>
              <a:rPr lang="en-US" dirty="0"/>
              <a:t>…</a:t>
            </a:r>
            <a:r>
              <a:rPr lang="en-US" b="1" dirty="0"/>
              <a:t>and treat them all equally</a:t>
            </a:r>
            <a:r>
              <a:rPr lang="en-US" dirty="0"/>
              <a:t>.</a:t>
            </a:r>
          </a:p>
          <a:p>
            <a:r>
              <a:rPr lang="en-US" dirty="0"/>
              <a:t>That creates either:</a:t>
            </a:r>
          </a:p>
          <a:p>
            <a:pPr lvl="1"/>
            <a:r>
              <a:rPr lang="en-US" b="1" dirty="0"/>
              <a:t>hypersensitive churches</a:t>
            </a:r>
            <a:br>
              <a:rPr lang="en-US" dirty="0"/>
            </a:br>
            <a:r>
              <a:rPr lang="en-US" dirty="0"/>
              <a:t>OR </a:t>
            </a:r>
          </a:p>
          <a:p>
            <a:pPr lvl="1"/>
            <a:r>
              <a:rPr lang="en-US" b="1" dirty="0"/>
              <a:t>abusive churches</a:t>
            </a:r>
            <a:r>
              <a:rPr lang="en-US" dirty="0"/>
              <a:t>. </a:t>
            </a:r>
          </a:p>
          <a:p>
            <a:r>
              <a:rPr lang="en-US" dirty="0"/>
              <a:t>We are aiming for mature </a:t>
            </a:r>
            <a:r>
              <a:rPr lang="en-US" b="1" i="1" dirty="0"/>
              <a:t>discerning</a:t>
            </a:r>
            <a:r>
              <a:rPr lang="en-US" dirty="0"/>
              <a:t> love.</a:t>
            </a:r>
          </a:p>
          <a:p>
            <a:endParaRPr lang="en-AU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30C7341-C162-C96E-5D22-9C320D78E4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3AD780-5C05-47A3-A1CD-F2FE4A771ADC}" type="slidenum">
              <a:rPr lang="en-AU" smtClean="0"/>
              <a:t>29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2401766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367FCF-0FFB-0673-B9A1-C9142CDF5A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9434" y="1495908"/>
            <a:ext cx="10515600" cy="4351338"/>
          </a:xfrm>
        </p:spPr>
        <p:txBody>
          <a:bodyPr/>
          <a:lstStyle/>
          <a:p>
            <a:r>
              <a:rPr lang="en-US" dirty="0">
                <a:solidFill>
                  <a:srgbClr val="26312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A reference to Jesus and His good news</a:t>
            </a:r>
          </a:p>
          <a:p>
            <a:r>
              <a:rPr lang="en-US" dirty="0">
                <a:solidFill>
                  <a:srgbClr val="26312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One clear practical </a:t>
            </a:r>
            <a:r>
              <a:rPr lang="en-US" b="1" dirty="0">
                <a:solidFill>
                  <a:srgbClr val="26312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application</a:t>
            </a:r>
          </a:p>
          <a:p>
            <a:r>
              <a:rPr lang="en-US" dirty="0">
                <a:solidFill>
                  <a:srgbClr val="26312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One </a:t>
            </a:r>
            <a:r>
              <a:rPr lang="en-US" b="1" dirty="0">
                <a:solidFill>
                  <a:srgbClr val="26312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action</a:t>
            </a:r>
            <a:r>
              <a:rPr lang="en-US" dirty="0">
                <a:solidFill>
                  <a:srgbClr val="26312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 to take this week</a:t>
            </a:r>
          </a:p>
          <a:p>
            <a:r>
              <a:rPr lang="en-US" dirty="0">
                <a:solidFill>
                  <a:srgbClr val="26312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One person to </a:t>
            </a:r>
            <a:r>
              <a:rPr lang="en-US" b="1" dirty="0">
                <a:solidFill>
                  <a:srgbClr val="26312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share</a:t>
            </a:r>
            <a:r>
              <a:rPr lang="en-US" dirty="0">
                <a:solidFill>
                  <a:srgbClr val="26312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 it with that was not here today</a:t>
            </a:r>
          </a:p>
          <a:p>
            <a:r>
              <a:rPr lang="en-US" dirty="0">
                <a:solidFill>
                  <a:srgbClr val="26312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One close friend to </a:t>
            </a:r>
            <a:r>
              <a:rPr lang="en-US" b="1" dirty="0">
                <a:solidFill>
                  <a:srgbClr val="26312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spur</a:t>
            </a:r>
            <a:r>
              <a:rPr lang="en-US" dirty="0">
                <a:solidFill>
                  <a:srgbClr val="26312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 you on and </a:t>
            </a:r>
            <a:r>
              <a:rPr lang="en-US" b="1" dirty="0">
                <a:solidFill>
                  <a:srgbClr val="26312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support</a:t>
            </a:r>
            <a:r>
              <a:rPr lang="en-US" dirty="0">
                <a:solidFill>
                  <a:srgbClr val="26312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 </a:t>
            </a:r>
            <a:r>
              <a:rPr lang="en-AU" dirty="0">
                <a:solidFill>
                  <a:srgbClr val="26312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each other in this task</a:t>
            </a:r>
          </a:p>
          <a:p>
            <a:r>
              <a:rPr lang="en-AU" b="1" dirty="0">
                <a:solidFill>
                  <a:srgbClr val="C00000"/>
                </a:solidFill>
              </a:rPr>
              <a:t>Each will only help you grow stronger – no condemnation intended. </a:t>
            </a:r>
            <a:r>
              <a:rPr lang="en-AU" dirty="0"/>
              <a:t>(If you are struggling let me know.)</a:t>
            </a:r>
          </a:p>
          <a:p>
            <a:r>
              <a:rPr lang="en-AU" dirty="0"/>
              <a:t>But… </a:t>
            </a:r>
            <a:r>
              <a:rPr lang="en-AU" b="1" i="1" u="sng" dirty="0"/>
              <a:t>get comfortable with being uncomfortable </a:t>
            </a:r>
          </a:p>
          <a:p>
            <a:endParaRPr lang="en-AU" dirty="0"/>
          </a:p>
        </p:txBody>
      </p:sp>
      <p:sp>
        <p:nvSpPr>
          <p:cNvPr id="4" name="Text 0">
            <a:extLst>
              <a:ext uri="{FF2B5EF4-FFF2-40B4-BE49-F238E27FC236}">
                <a16:creationId xmlns:a16="http://schemas.microsoft.com/office/drawing/2014/main" id="{41811AA5-BEE9-6A45-9660-8F765083804B}"/>
              </a:ext>
            </a:extLst>
          </p:cNvPr>
          <p:cNvSpPr/>
          <p:nvPr/>
        </p:nvSpPr>
        <p:spPr>
          <a:xfrm>
            <a:off x="530352" y="310896"/>
            <a:ext cx="1115568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r>
              <a:rPr lang="en-US" sz="2800" b="1" dirty="0">
                <a:solidFill>
                  <a:srgbClr val="26312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Every message in the Series will land the same way</a:t>
            </a:r>
            <a:endParaRPr lang="en-US" sz="2800" dirty="0"/>
          </a:p>
        </p:txBody>
      </p:sp>
      <p:sp>
        <p:nvSpPr>
          <p:cNvPr id="5" name="Shape 1">
            <a:extLst>
              <a:ext uri="{FF2B5EF4-FFF2-40B4-BE49-F238E27FC236}">
                <a16:creationId xmlns:a16="http://schemas.microsoft.com/office/drawing/2014/main" id="{29A42C2E-7B35-2C67-1BFE-4D24C69F2230}"/>
              </a:ext>
            </a:extLst>
          </p:cNvPr>
          <p:cNvSpPr/>
          <p:nvPr/>
        </p:nvSpPr>
        <p:spPr>
          <a:xfrm>
            <a:off x="530352" y="877824"/>
            <a:ext cx="11155680" cy="0"/>
          </a:xfrm>
          <a:prstGeom prst="line">
            <a:avLst/>
          </a:prstGeom>
          <a:noFill/>
          <a:ln w="22860">
            <a:solidFill>
              <a:srgbClr val="C58B35"/>
            </a:solidFill>
            <a:prstDash val="solid"/>
          </a:ln>
        </p:spPr>
        <p:txBody>
          <a:bodyPr/>
          <a:lstStyle/>
          <a:p>
            <a:endParaRPr lang="en-AU"/>
          </a:p>
        </p:txBody>
      </p:sp>
      <p:sp>
        <p:nvSpPr>
          <p:cNvPr id="6" name="Text 2">
            <a:extLst>
              <a:ext uri="{FF2B5EF4-FFF2-40B4-BE49-F238E27FC236}">
                <a16:creationId xmlns:a16="http://schemas.microsoft.com/office/drawing/2014/main" id="{2CF9B642-D751-79EC-3A98-590D51B4F1D6}"/>
              </a:ext>
            </a:extLst>
          </p:cNvPr>
          <p:cNvSpPr/>
          <p:nvPr/>
        </p:nvSpPr>
        <p:spPr>
          <a:xfrm>
            <a:off x="530352" y="987552"/>
            <a:ext cx="111556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r>
              <a:rPr lang="en-US" sz="1300" dirty="0">
                <a:solidFill>
                  <a:srgbClr val="5F6F6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Gospel, application, accountability.</a:t>
            </a:r>
            <a:endParaRPr lang="en-US" sz="1300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46F09957-6CF2-E1BF-6BFC-23296686365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79764" y="1318293"/>
            <a:ext cx="523409" cy="1087943"/>
          </a:xfrm>
          <a:prstGeom prst="rect">
            <a:avLst/>
          </a:prstGeom>
        </p:spPr>
      </p:pic>
      <p:sp>
        <p:nvSpPr>
          <p:cNvPr id="7" name="Text 5">
            <a:extLst>
              <a:ext uri="{FF2B5EF4-FFF2-40B4-BE49-F238E27FC236}">
                <a16:creationId xmlns:a16="http://schemas.microsoft.com/office/drawing/2014/main" id="{304A6A9E-779B-8DB7-CBD1-1AF788942C13}"/>
              </a:ext>
            </a:extLst>
          </p:cNvPr>
          <p:cNvSpPr/>
          <p:nvPr/>
        </p:nvSpPr>
        <p:spPr>
          <a:xfrm>
            <a:off x="7935310" y="6448510"/>
            <a:ext cx="4076545" cy="315407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r"/>
            <a:r>
              <a:rPr lang="en-US" sz="950" dirty="0">
                <a:solidFill>
                  <a:srgbClr val="5F6F6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Love One Another | Forgiveness and Bearing with| Col 3/Eph 4</a:t>
            </a:r>
            <a:endParaRPr lang="en-US" sz="950" dirty="0"/>
          </a:p>
        </p:txBody>
      </p:sp>
      <p:sp>
        <p:nvSpPr>
          <p:cNvPr id="10" name="Slide Number Placeholder 1">
            <a:extLst>
              <a:ext uri="{FF2B5EF4-FFF2-40B4-BE49-F238E27FC236}">
                <a16:creationId xmlns:a16="http://schemas.microsoft.com/office/drawing/2014/main" id="{A4F67FE3-7F7E-B4B7-815A-D08E699D98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86407" y="6364541"/>
            <a:ext cx="2743200" cy="365125"/>
          </a:xfrm>
        </p:spPr>
        <p:txBody>
          <a:bodyPr/>
          <a:lstStyle/>
          <a:p>
            <a:pPr algn="l"/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7476852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4A51B8-2D31-49EB-8797-27337714ED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52475"/>
          </a:xfrm>
        </p:spPr>
        <p:txBody>
          <a:bodyPr/>
          <a:lstStyle/>
          <a:p>
            <a:pPr algn="ctr"/>
            <a:r>
              <a:rPr lang="en-AU" b="1" dirty="0"/>
              <a:t>Scratch or Wound? </a:t>
            </a:r>
            <a:r>
              <a:rPr lang="en-AU" dirty="0"/>
              <a:t>(</a:t>
            </a:r>
            <a:r>
              <a:rPr lang="en-AU" sz="3200" dirty="0"/>
              <a:t>This is </a:t>
            </a:r>
            <a:r>
              <a:rPr lang="en-AU" sz="3200" b="1" dirty="0">
                <a:solidFill>
                  <a:srgbClr val="FF0000"/>
                </a:solidFill>
              </a:rPr>
              <a:t>NOT</a:t>
            </a:r>
            <a:r>
              <a:rPr lang="en-AU" sz="3200" dirty="0"/>
              <a:t> two sides of a coin!)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82BC6B-CDD2-8B1F-4CAE-C9A67F0F62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17600"/>
            <a:ext cx="10515600" cy="5238750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Some things are:</a:t>
            </a:r>
          </a:p>
          <a:p>
            <a:r>
              <a:rPr lang="en-US" b="1" dirty="0"/>
              <a:t>Scratches</a:t>
            </a:r>
          </a:p>
          <a:p>
            <a:r>
              <a:rPr lang="en-US" dirty="0"/>
              <a:t>Just irritating friction</a:t>
            </a:r>
          </a:p>
          <a:p>
            <a:r>
              <a:rPr lang="en-US" dirty="0"/>
              <a:t>Others are:</a:t>
            </a:r>
          </a:p>
          <a:p>
            <a:r>
              <a:rPr lang="en-US" b="1" dirty="0"/>
              <a:t>Wounds</a:t>
            </a:r>
          </a:p>
          <a:p>
            <a:r>
              <a:rPr lang="en-US" dirty="0"/>
              <a:t>(real sin/damage)</a:t>
            </a:r>
          </a:p>
          <a:p>
            <a:r>
              <a:rPr lang="en-US" dirty="0"/>
              <a:t>Both matter…</a:t>
            </a:r>
            <a:br>
              <a:rPr lang="en-US" dirty="0"/>
            </a:br>
            <a:r>
              <a:rPr lang="en-US" dirty="0"/>
              <a:t>but they are handled differently.</a:t>
            </a:r>
          </a:p>
          <a:p>
            <a:endParaRPr lang="en-AU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46C88A3-5E64-D3D2-77BB-4FB80020F6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3AD780-5C05-47A3-A1CD-F2FE4A771ADC}" type="slidenum">
              <a:rPr lang="en-AU" smtClean="0"/>
              <a:t>30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63237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F520AA-C377-CCC8-CB79-956E70CA0B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9316"/>
            <a:ext cx="10515600" cy="725487"/>
          </a:xfrm>
        </p:spPr>
        <p:txBody>
          <a:bodyPr/>
          <a:lstStyle/>
          <a:p>
            <a:r>
              <a:rPr lang="en-US" b="1" dirty="0"/>
              <a:t>Scratches (“Bear With One Another”)</a:t>
            </a:r>
            <a:endParaRPr lang="en-AU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BB2A37-6ECF-B543-0DA7-5EBD7C5EDF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746243"/>
            <a:ext cx="10515600" cy="5975231"/>
          </a:xfrm>
        </p:spPr>
        <p:txBody>
          <a:bodyPr>
            <a:noAutofit/>
          </a:bodyPr>
          <a:lstStyle/>
          <a:p>
            <a:r>
              <a:rPr lang="en-US" dirty="0"/>
              <a:t>These are usually:</a:t>
            </a:r>
          </a:p>
          <a:p>
            <a:r>
              <a:rPr lang="en-US" dirty="0"/>
              <a:t>personality friction </a:t>
            </a:r>
          </a:p>
          <a:p>
            <a:r>
              <a:rPr lang="en-US" dirty="0"/>
              <a:t>preferences </a:t>
            </a:r>
          </a:p>
          <a:p>
            <a:r>
              <a:rPr lang="en-US" dirty="0"/>
              <a:t>immaturity </a:t>
            </a:r>
          </a:p>
          <a:p>
            <a:r>
              <a:rPr lang="en-US" dirty="0"/>
              <a:t>misunderstandings </a:t>
            </a:r>
          </a:p>
          <a:p>
            <a:r>
              <a:rPr lang="en-US" dirty="0"/>
              <a:t>annoyances </a:t>
            </a:r>
          </a:p>
          <a:p>
            <a:r>
              <a:rPr lang="en-US" dirty="0"/>
              <a:t>style differences </a:t>
            </a:r>
          </a:p>
          <a:p>
            <a:r>
              <a:rPr lang="en-US" dirty="0"/>
              <a:t>These require:</a:t>
            </a:r>
            <a:br>
              <a:rPr lang="en-US" dirty="0"/>
            </a:br>
            <a:r>
              <a:rPr lang="en-US" dirty="0"/>
              <a:t>Patience</a:t>
            </a:r>
            <a:br>
              <a:rPr lang="en-US" dirty="0"/>
            </a:br>
            <a:r>
              <a:rPr lang="en-US" dirty="0"/>
              <a:t>Humility</a:t>
            </a:r>
            <a:br>
              <a:rPr lang="en-US" dirty="0"/>
            </a:br>
            <a:r>
              <a:rPr lang="en-US" dirty="0"/>
              <a:t>Conversation</a:t>
            </a:r>
            <a:br>
              <a:rPr lang="en-US" dirty="0"/>
            </a:br>
            <a:r>
              <a:rPr lang="en-US" dirty="0"/>
              <a:t>Perspective </a:t>
            </a:r>
            <a:br>
              <a:rPr lang="en-US" dirty="0"/>
            </a:br>
            <a:r>
              <a:rPr lang="en-US" dirty="0"/>
              <a:t>Grace</a:t>
            </a:r>
            <a:br>
              <a:rPr lang="en-US" dirty="0"/>
            </a:br>
            <a:endParaRPr lang="en-US" dirty="0"/>
          </a:p>
          <a:p>
            <a:endParaRPr lang="en-AU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A99AFAA-4D84-2856-10E7-47452B6C89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3AD780-5C05-47A3-A1CD-F2FE4A771ADC}" type="slidenum">
              <a:rPr lang="en-AU" smtClean="0"/>
              <a:t>31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9659186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DBBC4D-289F-B0E2-90BC-DF13211EB1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0335"/>
            <a:ext cx="10515600" cy="738461"/>
          </a:xfrm>
        </p:spPr>
        <p:txBody>
          <a:bodyPr/>
          <a:lstStyle/>
          <a:p>
            <a:r>
              <a:rPr lang="en-US" b="1" dirty="0"/>
              <a:t>Examples of “Scratches”</a:t>
            </a:r>
            <a:endParaRPr lang="en-AU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D4BD01-C581-6554-C248-33387B9B9F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795615"/>
            <a:ext cx="10515600" cy="5752330"/>
          </a:xfrm>
        </p:spPr>
        <p:txBody>
          <a:bodyPr>
            <a:normAutofit fontScale="62500" lnSpcReduction="20000"/>
          </a:bodyPr>
          <a:lstStyle/>
          <a:p>
            <a:endParaRPr lang="en-US" b="1" dirty="0"/>
          </a:p>
          <a:p>
            <a:r>
              <a:rPr lang="en-US" b="1" dirty="0"/>
              <a:t>Preferences</a:t>
            </a:r>
          </a:p>
          <a:p>
            <a:r>
              <a:rPr lang="en-US" dirty="0"/>
              <a:t>“They changed the music.”</a:t>
            </a:r>
            <a:br>
              <a:rPr lang="en-US" dirty="0"/>
            </a:br>
            <a:r>
              <a:rPr lang="en-US" dirty="0"/>
              <a:t>“I don’t like that style.”</a:t>
            </a:r>
          </a:p>
          <a:p>
            <a:r>
              <a:rPr lang="en-US" b="1" dirty="0"/>
              <a:t>Personality</a:t>
            </a:r>
          </a:p>
          <a:p>
            <a:r>
              <a:rPr lang="en-US" dirty="0"/>
              <a:t>“They are loud/blunt/quiet/emotional.”</a:t>
            </a:r>
          </a:p>
          <a:p>
            <a:r>
              <a:rPr lang="en-US" dirty="0"/>
              <a:t>“</a:t>
            </a:r>
            <a:r>
              <a:rPr lang="en-AU" dirty="0"/>
              <a:t>They were insensitive.</a:t>
            </a:r>
            <a:r>
              <a:rPr lang="en-US" dirty="0"/>
              <a:t>”</a:t>
            </a:r>
          </a:p>
          <a:p>
            <a:r>
              <a:rPr lang="en-US" b="1" dirty="0"/>
              <a:t>Minor Social Friction</a:t>
            </a:r>
          </a:p>
          <a:p>
            <a:r>
              <a:rPr lang="en-US" dirty="0"/>
              <a:t>“They forgot to include me.”</a:t>
            </a:r>
            <a:br>
              <a:rPr lang="en-US" dirty="0"/>
            </a:br>
            <a:r>
              <a:rPr lang="en-US" dirty="0"/>
              <a:t>“They interrupted me.”</a:t>
            </a:r>
            <a:br>
              <a:rPr lang="en-US" dirty="0"/>
            </a:br>
            <a:r>
              <a:rPr lang="en-US" dirty="0"/>
              <a:t>“They didn’t say hello.”</a:t>
            </a:r>
          </a:p>
          <a:p>
            <a:r>
              <a:rPr lang="en-US" b="1" dirty="0"/>
              <a:t>Ministry Differences</a:t>
            </a:r>
          </a:p>
          <a:p>
            <a:r>
              <a:rPr lang="en-US" dirty="0"/>
              <a:t>“They </a:t>
            </a:r>
            <a:r>
              <a:rPr lang="en-US" dirty="0" err="1"/>
              <a:t>organise</a:t>
            </a:r>
            <a:r>
              <a:rPr lang="en-US" dirty="0"/>
              <a:t> differently than me.”</a:t>
            </a:r>
            <a:br>
              <a:rPr lang="en-US" dirty="0"/>
            </a:br>
            <a:r>
              <a:rPr lang="en-US" dirty="0"/>
              <a:t>“They lead differently than I would.”</a:t>
            </a:r>
          </a:p>
          <a:p>
            <a:r>
              <a:rPr lang="en-US" dirty="0"/>
              <a:t>“I don’t like the songs”</a:t>
            </a:r>
          </a:p>
          <a:p>
            <a:r>
              <a:rPr lang="en-US" b="1" dirty="0"/>
              <a:t>Maturity Differences</a:t>
            </a:r>
          </a:p>
          <a:p>
            <a:r>
              <a:rPr lang="en-US" dirty="0"/>
              <a:t>“They are still growing.”</a:t>
            </a:r>
            <a:br>
              <a:rPr lang="en-US" dirty="0"/>
            </a:br>
            <a:r>
              <a:rPr lang="en-US" dirty="0"/>
              <a:t>“They say awkward things sometimes.”</a:t>
            </a:r>
          </a:p>
          <a:p>
            <a:r>
              <a:rPr lang="en-US" dirty="0"/>
              <a:t>👉 These are usually “bear with one another” moments.</a:t>
            </a:r>
          </a:p>
          <a:p>
            <a:endParaRPr lang="en-AU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C8197CB-14FB-03D8-A64B-56F4F0D423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3AD780-5C05-47A3-A1CD-F2FE4A771ADC}" type="slidenum">
              <a:rPr lang="en-AU" smtClean="0"/>
              <a:t>32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627829581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4FE744-25E2-38E9-EFCD-93CA2EBAB2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12883"/>
            <a:ext cx="10515600" cy="833054"/>
          </a:xfrm>
        </p:spPr>
        <p:txBody>
          <a:bodyPr/>
          <a:lstStyle/>
          <a:p>
            <a:r>
              <a:rPr lang="en-US" b="1" dirty="0"/>
              <a:t>Wounds (“Forgive / Confront / Protect”)</a:t>
            </a:r>
            <a:endParaRPr lang="en-AU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4097F8-B589-9F45-0347-B45402E206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861848"/>
            <a:ext cx="10515600" cy="5707118"/>
          </a:xfrm>
        </p:spPr>
        <p:txBody>
          <a:bodyPr>
            <a:normAutofit lnSpcReduction="10000"/>
          </a:bodyPr>
          <a:lstStyle/>
          <a:p>
            <a:r>
              <a:rPr lang="en-US" dirty="0"/>
              <a:t>These involve:</a:t>
            </a:r>
          </a:p>
          <a:p>
            <a:r>
              <a:rPr lang="en-US" dirty="0"/>
              <a:t>real sin </a:t>
            </a:r>
          </a:p>
          <a:p>
            <a:r>
              <a:rPr lang="en-US" dirty="0"/>
              <a:t>damage </a:t>
            </a:r>
          </a:p>
          <a:p>
            <a:r>
              <a:rPr lang="en-US" dirty="0"/>
              <a:t>abuse </a:t>
            </a:r>
          </a:p>
          <a:p>
            <a:r>
              <a:rPr lang="en-US" dirty="0"/>
              <a:t>betrayal </a:t>
            </a:r>
          </a:p>
          <a:p>
            <a:r>
              <a:rPr lang="en-US" dirty="0"/>
              <a:t>destruction </a:t>
            </a:r>
          </a:p>
          <a:p>
            <a:r>
              <a:rPr lang="en-US" dirty="0"/>
              <a:t>ongoing unrepentance </a:t>
            </a:r>
          </a:p>
          <a:p>
            <a:r>
              <a:rPr lang="en-US" dirty="0"/>
              <a:t>These require:</a:t>
            </a:r>
            <a:br>
              <a:rPr lang="en-US" dirty="0"/>
            </a:br>
            <a:r>
              <a:rPr lang="en-US" dirty="0"/>
              <a:t>Truth</a:t>
            </a:r>
            <a:br>
              <a:rPr lang="en-US" dirty="0"/>
            </a:br>
            <a:r>
              <a:rPr lang="en-US" dirty="0"/>
              <a:t>Repentance</a:t>
            </a:r>
            <a:br>
              <a:rPr lang="en-US" dirty="0"/>
            </a:br>
            <a:r>
              <a:rPr lang="en-US" dirty="0"/>
              <a:t>Forgiveness</a:t>
            </a:r>
            <a:br>
              <a:rPr lang="en-US" dirty="0"/>
            </a:br>
            <a:r>
              <a:rPr lang="en-US" dirty="0"/>
              <a:t>Sometimes boundaries</a:t>
            </a:r>
            <a:br>
              <a:rPr lang="en-US" dirty="0"/>
            </a:br>
            <a:r>
              <a:rPr lang="en-US" dirty="0"/>
              <a:t>Sometimes leadership involvement</a:t>
            </a:r>
          </a:p>
          <a:p>
            <a:endParaRPr lang="en-AU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3A80AEE-BB59-DD33-D323-3DBB49C188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3AD780-5C05-47A3-A1CD-F2FE4A771ADC}" type="slidenum">
              <a:rPr lang="en-AU" smtClean="0"/>
              <a:t>33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7396961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319AA9-F5E1-EF07-4668-709F4BB2F1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b="1" dirty="0"/>
              <a:t>Examples of Real Wounds</a:t>
            </a:r>
            <a:endParaRPr lang="en-AU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F6AE8C-89CF-AD45-4C0F-24EF5E9F67F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r>
              <a:rPr lang="en-AU" b="1" dirty="0"/>
              <a:t>Hate Speech / Slander</a:t>
            </a:r>
          </a:p>
          <a:p>
            <a:r>
              <a:rPr lang="en-AU" dirty="0"/>
              <a:t>Public humiliation</a:t>
            </a:r>
            <a:br>
              <a:rPr lang="en-AU" dirty="0"/>
            </a:br>
            <a:r>
              <a:rPr lang="en-AU" dirty="0"/>
              <a:t>Racist abuse</a:t>
            </a:r>
            <a:br>
              <a:rPr lang="en-AU" dirty="0"/>
            </a:br>
            <a:r>
              <a:rPr lang="en-AU" dirty="0"/>
              <a:t>Malicious gossip</a:t>
            </a:r>
            <a:br>
              <a:rPr lang="en-AU" dirty="0"/>
            </a:br>
            <a:r>
              <a:rPr lang="en-AU" dirty="0"/>
              <a:t>Character assassination</a:t>
            </a:r>
          </a:p>
          <a:p>
            <a:r>
              <a:rPr lang="en-AU" b="1" dirty="0"/>
              <a:t>Betrayal</a:t>
            </a:r>
          </a:p>
          <a:p>
            <a:r>
              <a:rPr lang="en-AU" dirty="0"/>
              <a:t>Affair</a:t>
            </a:r>
            <a:br>
              <a:rPr lang="en-AU" dirty="0"/>
            </a:br>
            <a:r>
              <a:rPr lang="en-AU" dirty="0"/>
              <a:t>Deep deception</a:t>
            </a:r>
            <a:br>
              <a:rPr lang="en-AU" dirty="0"/>
            </a:br>
            <a:r>
              <a:rPr lang="en-AU" dirty="0"/>
              <a:t>Financial dishonesty</a:t>
            </a:r>
          </a:p>
          <a:p>
            <a:r>
              <a:rPr lang="en-AU" b="1" dirty="0"/>
              <a:t>Abuse</a:t>
            </a:r>
          </a:p>
          <a:p>
            <a:r>
              <a:rPr lang="en-AU" dirty="0"/>
              <a:t>Manipulation</a:t>
            </a:r>
            <a:br>
              <a:rPr lang="en-AU" dirty="0"/>
            </a:br>
            <a:r>
              <a:rPr lang="en-AU" dirty="0"/>
              <a:t>Control</a:t>
            </a:r>
            <a:br>
              <a:rPr lang="en-AU" dirty="0"/>
            </a:br>
            <a:r>
              <a:rPr lang="en-AU" dirty="0"/>
              <a:t>Spiritual intimidation</a:t>
            </a:r>
            <a:br>
              <a:rPr lang="en-AU" dirty="0"/>
            </a:br>
            <a:r>
              <a:rPr lang="en-AU" dirty="0"/>
              <a:t>Violence</a:t>
            </a:r>
            <a:br>
              <a:rPr lang="en-AU" dirty="0"/>
            </a:br>
            <a:r>
              <a:rPr lang="en-AU" dirty="0"/>
              <a:t>Predatory behaviour</a:t>
            </a:r>
          </a:p>
          <a:p>
            <a:r>
              <a:rPr lang="en-AU" b="1" dirty="0"/>
              <a:t>Ongoing Destructive Sin</a:t>
            </a:r>
          </a:p>
          <a:p>
            <a:r>
              <a:rPr lang="en-AU" dirty="0"/>
              <a:t>Repeated unrepentant behaviour harming others</a:t>
            </a:r>
          </a:p>
          <a:p>
            <a:r>
              <a:rPr lang="en-AU" b="1" dirty="0"/>
              <a:t>Serious Division</a:t>
            </a:r>
          </a:p>
          <a:p>
            <a:r>
              <a:rPr lang="en-AU" dirty="0"/>
              <a:t>Deliberately splitting relationships</a:t>
            </a:r>
            <a:br>
              <a:rPr lang="en-AU" dirty="0"/>
            </a:br>
            <a:r>
              <a:rPr lang="en-AU" dirty="0"/>
              <a:t>Creating factions</a:t>
            </a:r>
          </a:p>
          <a:p>
            <a:r>
              <a:rPr lang="en-AU" dirty="0"/>
              <a:t>👉 These are NOT “just bear with it” situations.</a:t>
            </a:r>
          </a:p>
          <a:p>
            <a:endParaRPr lang="en-AU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EBBF1D4-1186-9D66-9651-BFE1229EB6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3AD780-5C05-47A3-A1CD-F2FE4A771ADC}" type="slidenum">
              <a:rPr lang="en-AU" smtClean="0"/>
              <a:t>34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610604882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FB66D6-C05C-FD60-49F3-281B52347C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Very Important Distinction</a:t>
            </a:r>
            <a:endParaRPr lang="en-AU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9CED54-24B5-CCDC-0EB9-C7AF2645BD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“Not every irritation is abuse.</a:t>
            </a:r>
          </a:p>
          <a:p>
            <a:r>
              <a:rPr lang="en-US" dirty="0"/>
              <a:t>But not every wound is merely irritation either.”</a:t>
            </a:r>
          </a:p>
          <a:p>
            <a:r>
              <a:rPr lang="en-US" dirty="0"/>
              <a:t>Balance and wisdom are gained during our walk with God.</a:t>
            </a:r>
          </a:p>
          <a:p>
            <a:r>
              <a:rPr lang="en-US" dirty="0"/>
              <a:t>“Love covers many irritations… but love does not protect evil.”</a:t>
            </a:r>
          </a:p>
          <a:p>
            <a:r>
              <a:rPr lang="en-US" dirty="0"/>
              <a:t>“Some things require patience.  Some things require repentance.”</a:t>
            </a:r>
          </a:p>
          <a:p>
            <a:endParaRPr lang="en-US" dirty="0"/>
          </a:p>
          <a:p>
            <a:endParaRPr lang="en-AU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77E08C1-4EA3-AB3C-0266-CB1A883588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3AD780-5C05-47A3-A1CD-F2FE4A771ADC}" type="slidenum">
              <a:rPr lang="en-AU" smtClean="0"/>
              <a:t>35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266259553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581205-2558-A3AC-488B-72C95419EC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5802"/>
            <a:ext cx="10515600" cy="953375"/>
          </a:xfrm>
        </p:spPr>
        <p:txBody>
          <a:bodyPr/>
          <a:lstStyle/>
          <a:p>
            <a:pPr algn="ctr"/>
            <a:r>
              <a:rPr lang="en-AU" dirty="0"/>
              <a:t>Before Acting, Ask Yourself: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7E82620-5DD6-CBE4-6ECC-A516A7DB6B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3AD780-5C05-47A3-A1CD-F2FE4A771ADC}" type="slidenum">
              <a:rPr lang="en-AU" smtClean="0"/>
              <a:t>36</a:t>
            </a:fld>
            <a:endParaRPr lang="en-AU" dirty="0"/>
          </a:p>
        </p:txBody>
      </p:sp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9F27445B-7D3C-F476-9F66-103D88691F1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45436125"/>
              </p:ext>
            </p:extLst>
          </p:nvPr>
        </p:nvGraphicFramePr>
        <p:xfrm>
          <a:off x="838200" y="1240999"/>
          <a:ext cx="10515600" cy="327393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505200">
                  <a:extLst>
                    <a:ext uri="{9D8B030D-6E8A-4147-A177-3AD203B41FA5}">
                      <a16:colId xmlns:a16="http://schemas.microsoft.com/office/drawing/2014/main" val="2857657537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1301727477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315013980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AU" sz="4800" kern="100">
                          <a:effectLst/>
                        </a:rPr>
                        <a:t>Side</a:t>
                      </a:r>
                      <a:endParaRPr lang="en-AU" sz="48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AU" sz="4800" kern="100">
                          <a:effectLst/>
                        </a:rPr>
                        <a:t>Theme</a:t>
                      </a:r>
                      <a:endParaRPr lang="en-AU" sz="48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AU" sz="4800" kern="100">
                          <a:effectLst/>
                        </a:rPr>
                        <a:t>Question</a:t>
                      </a:r>
                      <a:endParaRPr lang="en-AU" sz="48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143714755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AU" sz="4800" kern="100">
                          <a:effectLst/>
                        </a:rPr>
                        <a:t>Bear With</a:t>
                      </a:r>
                      <a:endParaRPr lang="en-AU" sz="48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AU" sz="4800" kern="100">
                          <a:effectLst/>
                        </a:rPr>
                        <a:t>Daily friction</a:t>
                      </a:r>
                      <a:endParaRPr lang="en-AU" sz="48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AU" sz="4800" kern="100">
                          <a:effectLst/>
                        </a:rPr>
                        <a:t>“Will I stay?”</a:t>
                      </a:r>
                      <a:endParaRPr lang="en-AU" sz="48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35175518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AU" sz="4800" kern="100">
                          <a:effectLst/>
                        </a:rPr>
                        <a:t>Forgive</a:t>
                      </a:r>
                      <a:endParaRPr lang="en-AU" sz="48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AU" sz="4800" kern="100">
                          <a:effectLst/>
                        </a:rPr>
                        <a:t>Real wounds</a:t>
                      </a:r>
                      <a:endParaRPr lang="en-AU" sz="48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AU" sz="4800" kern="100" dirty="0">
                          <a:effectLst/>
                        </a:rPr>
                        <a:t>“Will I release?”</a:t>
                      </a:r>
                      <a:endParaRPr lang="en-AU" sz="48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2431465429"/>
                  </a:ext>
                </a:extLst>
              </a:tr>
            </a:tbl>
          </a:graphicData>
        </a:graphic>
      </p:graphicFrame>
      <p:sp>
        <p:nvSpPr>
          <p:cNvPr id="10" name="TextBox 9">
            <a:extLst>
              <a:ext uri="{FF2B5EF4-FFF2-40B4-BE49-F238E27FC236}">
                <a16:creationId xmlns:a16="http://schemas.microsoft.com/office/drawing/2014/main" id="{319FEDEF-8C7D-F15C-140B-9BB036FBF91F}"/>
              </a:ext>
            </a:extLst>
          </p:cNvPr>
          <p:cNvSpPr txBox="1"/>
          <p:nvPr/>
        </p:nvSpPr>
        <p:spPr>
          <a:xfrm>
            <a:off x="2721167" y="5354197"/>
            <a:ext cx="669914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/>
              <a:t>Lord, what does love require here?</a:t>
            </a:r>
            <a:endParaRPr lang="en-AU" sz="3600" dirty="0"/>
          </a:p>
        </p:txBody>
      </p:sp>
    </p:spTree>
    <p:extLst>
      <p:ext uri="{BB962C8B-B14F-4D97-AF65-F5344CB8AC3E}">
        <p14:creationId xmlns:p14="http://schemas.microsoft.com/office/powerpoint/2010/main" val="1408846877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C55A96-2FDC-23E8-678C-D7E2EC004E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-7400"/>
            <a:ext cx="10515600" cy="786342"/>
          </a:xfrm>
        </p:spPr>
        <p:txBody>
          <a:bodyPr/>
          <a:lstStyle/>
          <a:p>
            <a:pPr algn="ctr"/>
            <a:r>
              <a:rPr lang="en-US" b="1" dirty="0">
                <a:solidFill>
                  <a:srgbClr val="FF0000"/>
                </a:solidFill>
              </a:rPr>
              <a:t>One Pastoral Warning</a:t>
            </a:r>
            <a:endParaRPr lang="en-AU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24A42E-B5F5-390E-BA1F-B0EBAEB2A5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778942"/>
            <a:ext cx="10515600" cy="5577408"/>
          </a:xfrm>
        </p:spPr>
        <p:txBody>
          <a:bodyPr>
            <a:normAutofit lnSpcReduction="10000"/>
          </a:bodyPr>
          <a:lstStyle/>
          <a:p>
            <a:r>
              <a:rPr lang="en-US" dirty="0"/>
              <a:t>Some Christians misuse:</a:t>
            </a:r>
          </a:p>
          <a:p>
            <a:r>
              <a:rPr lang="en-US" dirty="0"/>
              <a:t>“Bear with one another” …to silence wounded people.</a:t>
            </a:r>
          </a:p>
          <a:p>
            <a:r>
              <a:rPr lang="en-US" dirty="0"/>
              <a:t>Paul NEVER meant:</a:t>
            </a:r>
          </a:p>
          <a:p>
            <a:pPr lvl="1"/>
            <a:r>
              <a:rPr lang="en-US" dirty="0"/>
              <a:t>tolerate abuse </a:t>
            </a:r>
          </a:p>
          <a:p>
            <a:pPr lvl="1"/>
            <a:r>
              <a:rPr lang="en-US" dirty="0"/>
              <a:t>ignore evil </a:t>
            </a:r>
          </a:p>
          <a:p>
            <a:pPr lvl="1"/>
            <a:r>
              <a:rPr lang="en-US" dirty="0"/>
              <a:t>protect predators </a:t>
            </a:r>
          </a:p>
          <a:p>
            <a:pPr lvl="1"/>
            <a:r>
              <a:rPr lang="en-US" dirty="0"/>
              <a:t>avoid accountability </a:t>
            </a:r>
          </a:p>
          <a:p>
            <a:r>
              <a:rPr lang="en-US" dirty="0"/>
              <a:t>Biblical love includes:</a:t>
            </a:r>
          </a:p>
          <a:p>
            <a:pPr lvl="1"/>
            <a:r>
              <a:rPr lang="en-US" dirty="0"/>
              <a:t>truth </a:t>
            </a:r>
          </a:p>
          <a:p>
            <a:pPr lvl="1"/>
            <a:r>
              <a:rPr lang="en-US" dirty="0"/>
              <a:t>safety </a:t>
            </a:r>
          </a:p>
          <a:p>
            <a:pPr lvl="1"/>
            <a:r>
              <a:rPr lang="en-US" dirty="0"/>
              <a:t>repentance </a:t>
            </a:r>
          </a:p>
          <a:p>
            <a:pPr lvl="1"/>
            <a:r>
              <a:rPr lang="en-US" dirty="0"/>
              <a:t>restoration </a:t>
            </a:r>
          </a:p>
          <a:p>
            <a:pPr lvl="1"/>
            <a:r>
              <a:rPr lang="en-US" dirty="0"/>
              <a:t>Wisdom &amp;</a:t>
            </a:r>
          </a:p>
          <a:p>
            <a:pPr lvl="1"/>
            <a:r>
              <a:rPr lang="en-US" dirty="0"/>
              <a:t>GRACE</a:t>
            </a:r>
          </a:p>
          <a:p>
            <a:endParaRPr lang="en-AU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61DC19A-056E-FC3B-5805-F9234CABBD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3AD780-5C05-47A3-A1CD-F2FE4A771ADC}" type="slidenum">
              <a:rPr lang="en-AU" smtClean="0"/>
              <a:t>37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948830364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2AFFA2-305F-39F1-942E-7212BD21CD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0332"/>
            <a:ext cx="10515600" cy="887942"/>
          </a:xfrm>
        </p:spPr>
        <p:txBody>
          <a:bodyPr/>
          <a:lstStyle/>
          <a:p>
            <a:r>
              <a:rPr lang="en-US" b="1" dirty="0"/>
              <a:t>Practical Grid For Your Guidance</a:t>
            </a:r>
            <a:endParaRPr lang="en-AU" dirty="0"/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DD7D2810-1E07-42CB-B4FC-9FD34169AFD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38939886"/>
              </p:ext>
            </p:extLst>
          </p:nvPr>
        </p:nvGraphicFramePr>
        <p:xfrm>
          <a:off x="838200" y="948274"/>
          <a:ext cx="10515600" cy="5773200"/>
        </p:xfrm>
        <a:graphic>
          <a:graphicData uri="http://schemas.openxmlformats.org/drawingml/2006/table">
            <a:tbl>
              <a:tblPr/>
              <a:tblGrid>
                <a:gridCol w="3505200">
                  <a:extLst>
                    <a:ext uri="{9D8B030D-6E8A-4147-A177-3AD203B41FA5}">
                      <a16:colId xmlns:a16="http://schemas.microsoft.com/office/drawing/2014/main" val="4106549770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76372922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2686546590"/>
                    </a:ext>
                  </a:extLst>
                </a:gridCol>
              </a:tblGrid>
              <a:tr h="56649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AU" sz="2800" b="1" dirty="0"/>
                        <a:t>Situation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AU" sz="2800" b="1" dirty="0"/>
                        <a:t>Mostly “Bear With”?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AU" sz="2800" b="1" dirty="0"/>
                        <a:t>Needs Confrontation?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77898766"/>
                  </a:ext>
                </a:extLst>
              </a:tr>
              <a:tr h="520671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AU"/>
                        <a:t>Different personality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AU" dirty="0"/>
                        <a:t>YES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AU"/>
                        <a:t>Usually no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83644393"/>
                  </a:ext>
                </a:extLst>
              </a:tr>
              <a:tr h="520671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AU"/>
                        <a:t>Awkward social moment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AU"/>
                        <a:t>YES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AU"/>
                        <a:t>Usually no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54915949"/>
                  </a:ext>
                </a:extLst>
              </a:tr>
              <a:tr h="520671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AU" dirty="0"/>
                        <a:t>Ministry preference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AU" dirty="0"/>
                        <a:t>YES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AU"/>
                        <a:t>Usually no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37189248"/>
                  </a:ext>
                </a:extLst>
              </a:tr>
              <a:tr h="520671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AU"/>
                        <a:t>Immaturity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AU"/>
                        <a:t>YES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AU"/>
                        <a:t>Sometimes gentle correction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42417206"/>
                  </a:ext>
                </a:extLst>
              </a:tr>
              <a:tr h="520671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AU" dirty="0">
                          <a:solidFill>
                            <a:srgbClr val="FF0000"/>
                          </a:solidFill>
                        </a:rPr>
                        <a:t>Gossip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AU"/>
                        <a:t>NO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AU" dirty="0">
                          <a:solidFill>
                            <a:srgbClr val="FF0000"/>
                          </a:solidFill>
                        </a:rPr>
                        <a:t>YES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69349850"/>
                  </a:ext>
                </a:extLst>
              </a:tr>
              <a:tr h="520671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AU"/>
                        <a:t>Slander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AU"/>
                        <a:t>NO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AU" dirty="0"/>
                        <a:t>YES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96779067"/>
                  </a:ext>
                </a:extLst>
              </a:tr>
              <a:tr h="520671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AU" dirty="0">
                          <a:solidFill>
                            <a:srgbClr val="FF0000"/>
                          </a:solidFill>
                        </a:rPr>
                        <a:t>Manipulation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AU"/>
                        <a:t>NO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AU" dirty="0">
                          <a:solidFill>
                            <a:srgbClr val="FF0000"/>
                          </a:solidFill>
                        </a:rPr>
                        <a:t>YES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16918035"/>
                  </a:ext>
                </a:extLst>
              </a:tr>
              <a:tr h="520671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AU"/>
                        <a:t>Abuse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AU"/>
                        <a:t>NO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AU"/>
                        <a:t>YES immediately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67750892"/>
                  </a:ext>
                </a:extLst>
              </a:tr>
              <a:tr h="520671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AU"/>
                        <a:t>Racism/hate speech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AU"/>
                        <a:t>NO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AU"/>
                        <a:t>YES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86216479"/>
                  </a:ext>
                </a:extLst>
              </a:tr>
              <a:tr h="520671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AU" dirty="0"/>
                        <a:t>Adultery/deception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AU"/>
                        <a:t>NO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AU" dirty="0"/>
                        <a:t>YES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95606208"/>
                  </a:ext>
                </a:extLst>
              </a:tr>
            </a:tbl>
          </a:graphicData>
        </a:graphic>
      </p:graphicFrame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7AC9761-A106-FE91-5C08-65A73B24C2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3AD780-5C05-47A3-A1CD-F2FE4A771ADC}" type="slidenum">
              <a:rPr lang="en-AU" smtClean="0"/>
              <a:t>38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422963878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487413-6AC7-46A5-F2B1-F28A565CAA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14131" y="-149865"/>
            <a:ext cx="6424448" cy="1325563"/>
          </a:xfrm>
        </p:spPr>
        <p:txBody>
          <a:bodyPr/>
          <a:lstStyle/>
          <a:p>
            <a:r>
              <a:rPr lang="en-AU" b="1" dirty="0"/>
              <a:t>The Two Extremes to Avoid</a:t>
            </a:r>
            <a:endParaRPr lang="en-AU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43A9AC-8D35-288E-2FDC-7F9F44213C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51036"/>
            <a:ext cx="10515600" cy="5125929"/>
          </a:xfrm>
        </p:spPr>
        <p:txBody>
          <a:bodyPr>
            <a:noAutofit/>
          </a:bodyPr>
          <a:lstStyle/>
          <a:p>
            <a:r>
              <a:rPr lang="en-AU" b="1" dirty="0"/>
              <a:t>Ditch 1 — Avoidance</a:t>
            </a:r>
            <a:endParaRPr lang="en-AU" dirty="0"/>
          </a:p>
          <a:p>
            <a:r>
              <a:rPr lang="en-AU" dirty="0"/>
              <a:t>Withdraw</a:t>
            </a:r>
            <a:br>
              <a:rPr lang="en-AU" dirty="0"/>
            </a:br>
            <a:r>
              <a:rPr lang="en-AU" dirty="0"/>
              <a:t>Ghost people</a:t>
            </a:r>
            <a:br>
              <a:rPr lang="en-AU" dirty="0"/>
            </a:br>
            <a:r>
              <a:rPr lang="en-AU" dirty="0"/>
              <a:t>Stay offended</a:t>
            </a:r>
            <a:br>
              <a:rPr lang="en-AU" dirty="0"/>
            </a:br>
            <a:r>
              <a:rPr lang="en-AU" dirty="0"/>
              <a:t>Silent punishment</a:t>
            </a:r>
          </a:p>
          <a:p>
            <a:r>
              <a:rPr lang="en-AU" b="1" dirty="0"/>
              <a:t>Ditch 2 — Fake Peace</a:t>
            </a:r>
            <a:endParaRPr lang="en-AU" dirty="0"/>
          </a:p>
          <a:p>
            <a:r>
              <a:rPr lang="en-AU" dirty="0"/>
              <a:t>Smile outwardly</a:t>
            </a:r>
            <a:br>
              <a:rPr lang="en-AU" dirty="0"/>
            </a:br>
            <a:r>
              <a:rPr lang="en-AU" dirty="0"/>
              <a:t>Resent inwardly</a:t>
            </a:r>
            <a:br>
              <a:rPr lang="en-AU" dirty="0"/>
            </a:br>
            <a:r>
              <a:rPr lang="en-AU" dirty="0"/>
              <a:t>Never address issues honestly</a:t>
            </a:r>
          </a:p>
          <a:p>
            <a:r>
              <a:rPr lang="en-AU" dirty="0"/>
              <a:t>👉 Biblical love tells the truth WITH grace.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BC34AC3-4BCD-A066-08D6-2418C8FFDD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3AD780-5C05-47A3-A1CD-F2FE4A771ADC}" type="slidenum">
              <a:rPr lang="en-AU" smtClean="0"/>
              <a:t>39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441659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11F836-AF0B-023C-8A14-4F995BC2DE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AU" b="1" dirty="0"/>
              <a:t>Review Previous Messages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0074DFE5-AC31-E895-DCDE-D1BF4FAE11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7"/>
            <a:ext cx="10515600" cy="1043699"/>
          </a:xfrm>
        </p:spPr>
        <p:txBody>
          <a:bodyPr>
            <a:normAutofit/>
          </a:bodyPr>
          <a:lstStyle/>
          <a:p>
            <a:r>
              <a:rPr lang="en-AU" sz="4400" dirty="0"/>
              <a:t>Who can remember what they were about?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8858B475-315F-CAA4-6BAF-748043C3BA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3AD780-5C05-47A3-A1CD-F2FE4A771ADC}" type="slidenum">
              <a:rPr lang="en-AU" smtClean="0"/>
              <a:t>4</a:t>
            </a:fld>
            <a:endParaRPr lang="en-AU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DA256E1D-A16D-9A6B-EE4B-3971374A5F7F}"/>
              </a:ext>
            </a:extLst>
          </p:cNvPr>
          <p:cNvSpPr txBox="1"/>
          <p:nvPr/>
        </p:nvSpPr>
        <p:spPr>
          <a:xfrm>
            <a:off x="5108013" y="2637378"/>
            <a:ext cx="1839324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AU" sz="9600" dirty="0"/>
              <a:t>🐘</a:t>
            </a:r>
          </a:p>
        </p:txBody>
      </p:sp>
    </p:spTree>
    <p:extLst>
      <p:ext uri="{BB962C8B-B14F-4D97-AF65-F5344CB8AC3E}">
        <p14:creationId xmlns:p14="http://schemas.microsoft.com/office/powerpoint/2010/main" val="2714663243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A31DD4-B66E-6D12-2AD6-D26B57A0DF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63915" y="144417"/>
            <a:ext cx="6201087" cy="780501"/>
          </a:xfrm>
        </p:spPr>
        <p:txBody>
          <a:bodyPr/>
          <a:lstStyle/>
          <a:p>
            <a:pPr algn="ctr"/>
            <a:r>
              <a:rPr lang="en-AU" b="1" dirty="0"/>
              <a:t>“Practical Wisdom”</a:t>
            </a:r>
            <a:endParaRPr lang="en-AU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E9018C-DE21-4BB3-6B9C-EF644A0C7B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819807"/>
            <a:ext cx="10515600" cy="5612524"/>
          </a:xfrm>
        </p:spPr>
        <p:txBody>
          <a:bodyPr>
            <a:normAutofit/>
          </a:bodyPr>
          <a:lstStyle/>
          <a:p>
            <a:r>
              <a:rPr lang="en-AU" sz="3600" b="1" dirty="0"/>
              <a:t>How To Bear With One Another:</a:t>
            </a:r>
            <a:endParaRPr lang="en-AU" sz="3600" dirty="0"/>
          </a:p>
          <a:p>
            <a:r>
              <a:rPr lang="en-AU" sz="3600" b="1" dirty="0"/>
              <a:t>Slow</a:t>
            </a:r>
            <a:r>
              <a:rPr lang="en-AU" sz="3600" dirty="0"/>
              <a:t> down</a:t>
            </a:r>
          </a:p>
          <a:p>
            <a:r>
              <a:rPr lang="en-AU" sz="3600" b="1" dirty="0"/>
              <a:t>Ask</a:t>
            </a:r>
            <a:r>
              <a:rPr lang="en-AU" sz="3600" dirty="0"/>
              <a:t> questions first</a:t>
            </a:r>
          </a:p>
          <a:p>
            <a:r>
              <a:rPr lang="en-AU" sz="3600" b="1" dirty="0"/>
              <a:t>Assume</a:t>
            </a:r>
            <a:r>
              <a:rPr lang="en-AU" sz="3600" dirty="0"/>
              <a:t> less</a:t>
            </a:r>
          </a:p>
          <a:p>
            <a:r>
              <a:rPr lang="en-AU" sz="3600" b="1" dirty="0"/>
              <a:t>Listen</a:t>
            </a:r>
            <a:r>
              <a:rPr lang="en-AU" sz="3600" dirty="0"/>
              <a:t> longer</a:t>
            </a:r>
          </a:p>
          <a:p>
            <a:r>
              <a:rPr lang="en-AU" sz="3600" b="1" dirty="0"/>
              <a:t>Pray</a:t>
            </a:r>
            <a:r>
              <a:rPr lang="en-AU" sz="3600" dirty="0"/>
              <a:t> before reacting</a:t>
            </a:r>
          </a:p>
          <a:p>
            <a:r>
              <a:rPr lang="en-AU" sz="3600" b="1" dirty="0"/>
              <a:t>Speak</a:t>
            </a:r>
            <a:r>
              <a:rPr lang="en-AU" sz="3600" dirty="0"/>
              <a:t> privately first (Matt 18)</a:t>
            </a:r>
          </a:p>
          <a:p>
            <a:r>
              <a:rPr lang="en-AU" sz="3600" b="1" dirty="0"/>
              <a:t>Refuse</a:t>
            </a:r>
            <a:r>
              <a:rPr lang="en-AU" sz="3600" dirty="0"/>
              <a:t> </a:t>
            </a:r>
            <a:r>
              <a:rPr lang="en-AU" sz="3600" dirty="0">
                <a:solidFill>
                  <a:srgbClr val="FF0000"/>
                </a:solidFill>
              </a:rPr>
              <a:t>gossip – (talking about or listening to)</a:t>
            </a:r>
          </a:p>
          <a:p>
            <a:r>
              <a:rPr lang="en-AU" sz="3600" dirty="0"/>
              <a:t>👉 Most conflict grows in the dark.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0F49FEE-0E4F-6A78-9B9F-8FBC974705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3AD780-5C05-47A3-A1CD-F2FE4A771ADC}" type="slidenum">
              <a:rPr lang="en-AU" smtClean="0"/>
              <a:t>40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9713324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8924B5-FDC7-E931-7B78-D3142F8C89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-7400"/>
            <a:ext cx="10515600" cy="887942"/>
          </a:xfrm>
        </p:spPr>
        <p:txBody>
          <a:bodyPr/>
          <a:lstStyle/>
          <a:p>
            <a:pPr algn="ctr"/>
            <a:r>
              <a:rPr lang="en-AU" b="1" dirty="0"/>
              <a:t>Diagnostic Questions</a:t>
            </a:r>
            <a:endParaRPr lang="en-AU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F1924B-18FA-E420-1913-3EE9595D3D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36980"/>
            <a:ext cx="10515600" cy="3775541"/>
          </a:xfrm>
        </p:spPr>
        <p:txBody>
          <a:bodyPr>
            <a:normAutofit/>
          </a:bodyPr>
          <a:lstStyle/>
          <a:p>
            <a:r>
              <a:rPr lang="en-AU" sz="4000" dirty="0"/>
              <a:t>Who am I still holding?</a:t>
            </a:r>
          </a:p>
          <a:p>
            <a:r>
              <a:rPr lang="en-AU" sz="4000" dirty="0"/>
              <a:t>Who do I avoid?</a:t>
            </a:r>
          </a:p>
          <a:p>
            <a:r>
              <a:rPr lang="en-AU" sz="4000" dirty="0"/>
              <a:t>Whose name changes my attitude immediately?</a:t>
            </a:r>
          </a:p>
          <a:p>
            <a:r>
              <a:rPr lang="en-AU" sz="4000" dirty="0"/>
              <a:t>What offence am I replaying?</a:t>
            </a:r>
          </a:p>
          <a:p>
            <a:r>
              <a:rPr lang="en-AU" sz="4000" dirty="0"/>
              <a:t>Have I asked God to forgive me more than this?</a:t>
            </a:r>
          </a:p>
          <a:p>
            <a:pPr lvl="0"/>
            <a:endParaRPr lang="en-AU" sz="40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EAF2F96-249A-FB90-8ED0-32E2B21F27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3AD780-5C05-47A3-A1CD-F2FE4A771ADC}" type="slidenum">
              <a:rPr lang="en-AU" smtClean="0"/>
              <a:t>41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8395887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5AE89A-8DE6-3E1E-E887-40BCC2A9CD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b="1" dirty="0"/>
              <a:t>Call to Action This Week</a:t>
            </a:r>
            <a:endParaRPr lang="en-AU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9B7840-41A3-4F07-6B85-DF0BEE6C82B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4400" dirty="0"/>
              <a:t>Pray for one person you struggle with;</a:t>
            </a:r>
            <a:br>
              <a:rPr lang="en-US" sz="4400" dirty="0"/>
            </a:br>
            <a:r>
              <a:rPr lang="en-US" sz="4400" dirty="0"/>
              <a:t>Refuse gossip or scorekeeping;</a:t>
            </a:r>
            <a:br>
              <a:rPr lang="en-US" sz="4400" dirty="0"/>
            </a:br>
            <a:r>
              <a:rPr lang="en-US" sz="4400" dirty="0"/>
              <a:t>Start one hard conversation gently;</a:t>
            </a:r>
            <a:br>
              <a:rPr lang="en-US" sz="4400" dirty="0"/>
            </a:br>
            <a:r>
              <a:rPr lang="en-US" sz="4400" dirty="0"/>
              <a:t>Release one offence to God.</a:t>
            </a:r>
          </a:p>
          <a:p>
            <a:r>
              <a:rPr lang="en-US" sz="4400" dirty="0"/>
              <a:t>And:</a:t>
            </a:r>
            <a:br>
              <a:rPr lang="en-US" sz="4400" dirty="0"/>
            </a:br>
            <a:r>
              <a:rPr lang="en-US" sz="4400" dirty="0"/>
              <a:t>Who will you share this with</a:t>
            </a:r>
            <a:br>
              <a:rPr lang="en-US" sz="4400" dirty="0"/>
            </a:br>
            <a:r>
              <a:rPr lang="en-US" sz="4400" dirty="0"/>
              <a:t>that was not here today?</a:t>
            </a:r>
          </a:p>
          <a:p>
            <a:r>
              <a:rPr lang="en-US" sz="4400" dirty="0"/>
              <a:t>Who will ask you if you did it?</a:t>
            </a:r>
          </a:p>
          <a:p>
            <a:endParaRPr lang="en-AU" sz="44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444F4D9-6B16-BEA7-8F52-B08FBD11D6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3AD780-5C05-47A3-A1CD-F2FE4A771ADC}" type="slidenum">
              <a:rPr lang="en-AU" smtClean="0"/>
              <a:t>42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7134442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4FC8284-EC95-A38F-81A2-780693E06B6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9CF2BD-67E5-E56A-4D02-7B8661D4BD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71448"/>
            <a:ext cx="10515600" cy="758617"/>
          </a:xfrm>
        </p:spPr>
        <p:txBody>
          <a:bodyPr/>
          <a:lstStyle/>
          <a:p>
            <a:pPr algn="ctr"/>
            <a:r>
              <a:rPr lang="en-AU" b="1" dirty="0"/>
              <a:t>Conclusion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F99B4E-7A2B-248E-40C1-14331BC938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735726"/>
            <a:ext cx="10515600" cy="5770179"/>
          </a:xfrm>
        </p:spPr>
        <p:txBody>
          <a:bodyPr>
            <a:noAutofit/>
          </a:bodyPr>
          <a:lstStyle/>
          <a:p>
            <a:r>
              <a:rPr lang="en-US" sz="4000" dirty="0"/>
              <a:t>Mature love:</a:t>
            </a:r>
            <a:br>
              <a:rPr lang="en-US" sz="4000" dirty="0"/>
            </a:br>
            <a:r>
              <a:rPr lang="en-US" sz="4000" dirty="0"/>
              <a:t>Stays soft</a:t>
            </a:r>
            <a:br>
              <a:rPr lang="en-US" sz="4000" dirty="0"/>
            </a:br>
            <a:r>
              <a:rPr lang="en-US" sz="4000" dirty="0"/>
              <a:t>Tells the truth</a:t>
            </a:r>
            <a:br>
              <a:rPr lang="en-US" sz="4000" dirty="0"/>
            </a:br>
            <a:r>
              <a:rPr lang="en-US" sz="4000" dirty="0" err="1"/>
              <a:t>Lets</a:t>
            </a:r>
            <a:r>
              <a:rPr lang="en-US" sz="4000" dirty="0"/>
              <a:t> go of bitterness</a:t>
            </a:r>
            <a:br>
              <a:rPr lang="en-US" sz="4000" dirty="0"/>
            </a:br>
            <a:r>
              <a:rPr lang="en-US" sz="4000" dirty="0"/>
              <a:t>Keeps showing up</a:t>
            </a:r>
          </a:p>
          <a:p>
            <a:r>
              <a:rPr lang="en-US" sz="4000" dirty="0"/>
              <a:t>👉 “Bear with one another… forgive one another… and above all these put on love.”</a:t>
            </a:r>
          </a:p>
          <a:p>
            <a:r>
              <a:rPr lang="en-AU" sz="4000" dirty="0"/>
              <a:t>“</a:t>
            </a:r>
            <a:r>
              <a:rPr lang="en-US" sz="4000" b="1" dirty="0">
                <a:solidFill>
                  <a:schemeClr val="accent6">
                    <a:lumMod val="75000"/>
                  </a:schemeClr>
                </a:solidFill>
              </a:rPr>
              <a:t>Bearing with, can give relationships room to grow. </a:t>
            </a:r>
            <a:r>
              <a:rPr lang="en-AU" sz="4000" b="1" dirty="0">
                <a:solidFill>
                  <a:schemeClr val="accent6">
                    <a:lumMod val="75000"/>
                  </a:schemeClr>
                </a:solidFill>
              </a:rPr>
              <a:t>Forgiveness, heals the relationship when it is wounded.</a:t>
            </a:r>
            <a:r>
              <a:rPr lang="en-AU" sz="4000" dirty="0"/>
              <a:t>”</a:t>
            </a:r>
            <a:endParaRPr lang="en-US" sz="40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2FE2F03-C17F-13B7-BE6E-9DB19FB24D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3AD780-5C05-47A3-A1CD-F2FE4A771ADC}" type="slidenum">
              <a:rPr lang="en-AU" smtClean="0"/>
              <a:t>43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5624960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ADB3EF-A132-8BE3-B2F8-07D60910EB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🎯 Prayer:</a:t>
            </a:r>
            <a:br>
              <a:rPr lang="en-US" dirty="0"/>
            </a:br>
            <a:endParaRPr lang="en-AU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080D15-4201-67FE-6782-627B6C6412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400" dirty="0"/>
              <a:t>“Lord, teach us to love each other like You loved us.”</a:t>
            </a:r>
            <a:br>
              <a:rPr lang="en-US" sz="4400" dirty="0"/>
            </a:br>
            <a:endParaRPr lang="en-AU" sz="44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8ACA358-77B2-B90B-5B6F-A732640375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3AD780-5C05-47A3-A1CD-F2FE4A771ADC}" type="slidenum">
              <a:rPr lang="en-AU" smtClean="0"/>
              <a:t>44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3430212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0">
            <a:extLst>
              <a:ext uri="{FF2B5EF4-FFF2-40B4-BE49-F238E27FC236}">
                <a16:creationId xmlns:a16="http://schemas.microsoft.com/office/drawing/2014/main" id="{95847693-D750-3F9E-7F40-7C4FEF0139F6}"/>
              </a:ext>
            </a:extLst>
          </p:cNvPr>
          <p:cNvSpPr/>
          <p:nvPr/>
        </p:nvSpPr>
        <p:spPr>
          <a:xfrm>
            <a:off x="530352" y="310896"/>
            <a:ext cx="1115568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r>
              <a:rPr lang="en-US" sz="2800" b="1" dirty="0">
                <a:solidFill>
                  <a:srgbClr val="26312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Review: Message 1 - Speech</a:t>
            </a:r>
            <a:endParaRPr lang="en-US" sz="2800" dirty="0"/>
          </a:p>
        </p:txBody>
      </p:sp>
      <p:sp>
        <p:nvSpPr>
          <p:cNvPr id="5" name="Shape 1">
            <a:extLst>
              <a:ext uri="{FF2B5EF4-FFF2-40B4-BE49-F238E27FC236}">
                <a16:creationId xmlns:a16="http://schemas.microsoft.com/office/drawing/2014/main" id="{5169B78D-9A4E-7D15-FEFA-8DEDA8FF339C}"/>
              </a:ext>
            </a:extLst>
          </p:cNvPr>
          <p:cNvSpPr/>
          <p:nvPr/>
        </p:nvSpPr>
        <p:spPr>
          <a:xfrm>
            <a:off x="530352" y="877824"/>
            <a:ext cx="11155680" cy="0"/>
          </a:xfrm>
          <a:prstGeom prst="line">
            <a:avLst/>
          </a:prstGeom>
          <a:noFill/>
          <a:ln w="22860">
            <a:solidFill>
              <a:srgbClr val="C58B35"/>
            </a:solidFill>
            <a:prstDash val="solid"/>
          </a:ln>
        </p:spPr>
        <p:txBody>
          <a:bodyPr/>
          <a:lstStyle/>
          <a:p>
            <a:endParaRPr lang="en-AU"/>
          </a:p>
        </p:txBody>
      </p:sp>
      <p:sp>
        <p:nvSpPr>
          <p:cNvPr id="6" name="Text 2">
            <a:extLst>
              <a:ext uri="{FF2B5EF4-FFF2-40B4-BE49-F238E27FC236}">
                <a16:creationId xmlns:a16="http://schemas.microsoft.com/office/drawing/2014/main" id="{A501997F-AC22-1951-B34A-B4B8F9620E46}"/>
              </a:ext>
            </a:extLst>
          </p:cNvPr>
          <p:cNvSpPr/>
          <p:nvPr/>
        </p:nvSpPr>
        <p:spPr>
          <a:xfrm>
            <a:off x="530352" y="987552"/>
            <a:ext cx="111556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r>
              <a:rPr lang="en-US" sz="1300" b="1" dirty="0">
                <a:solidFill>
                  <a:srgbClr val="5F6F6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Speech</a:t>
            </a:r>
            <a:r>
              <a:rPr lang="en-US" sz="1300" dirty="0">
                <a:solidFill>
                  <a:srgbClr val="5F6F6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 is  a 2-Sided Coin: </a:t>
            </a:r>
            <a:r>
              <a:rPr lang="en-US" sz="1300" b="1" dirty="0">
                <a:solidFill>
                  <a:srgbClr val="5F6F6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Heads</a:t>
            </a:r>
            <a:r>
              <a:rPr lang="en-US" sz="1300" dirty="0">
                <a:solidFill>
                  <a:srgbClr val="5F6F6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 - Build people up, </a:t>
            </a:r>
            <a:r>
              <a:rPr lang="en-US" sz="1300" b="1" dirty="0">
                <a:solidFill>
                  <a:srgbClr val="5F6F6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Tails</a:t>
            </a:r>
            <a:r>
              <a:rPr lang="en-US" sz="1300" dirty="0">
                <a:solidFill>
                  <a:srgbClr val="5F6F6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 - Tame the tongue, stop gossip.</a:t>
            </a:r>
            <a:endParaRPr lang="en-US" sz="1300" dirty="0"/>
          </a:p>
        </p:txBody>
      </p:sp>
      <p:sp>
        <p:nvSpPr>
          <p:cNvPr id="7" name="Text 3">
            <a:extLst>
              <a:ext uri="{FF2B5EF4-FFF2-40B4-BE49-F238E27FC236}">
                <a16:creationId xmlns:a16="http://schemas.microsoft.com/office/drawing/2014/main" id="{10BA6AA4-7C77-BF3E-815D-1812F2B215D3}"/>
              </a:ext>
            </a:extLst>
          </p:cNvPr>
          <p:cNvSpPr/>
          <p:nvPr/>
        </p:nvSpPr>
        <p:spPr>
          <a:xfrm>
            <a:off x="914400" y="1600200"/>
            <a:ext cx="10332720" cy="1920240"/>
          </a:xfrm>
          <a:prstGeom prst="rect">
            <a:avLst/>
          </a:prstGeom>
          <a:noFill/>
          <a:ln/>
        </p:spPr>
        <p:txBody>
          <a:bodyPr wrap="square" lIns="1016" tIns="1016" rIns="1016" bIns="1016" rtlCol="0" anchor="ctr">
            <a:noAutofit/>
          </a:bodyPr>
          <a:lstStyle/>
          <a:p>
            <a:pPr algn="ctr"/>
            <a:r>
              <a:rPr lang="en-US" sz="4400" b="1" dirty="0">
                <a:solidFill>
                  <a:srgbClr val="26312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Every word you speak is either</a:t>
            </a:r>
            <a:endParaRPr lang="en-US" sz="4400" dirty="0"/>
          </a:p>
          <a:p>
            <a:pPr algn="ctr"/>
            <a:r>
              <a:rPr lang="en-US" sz="4400" b="1" dirty="0">
                <a:solidFill>
                  <a:srgbClr val="26312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building the ‘Church’...</a:t>
            </a:r>
            <a:endParaRPr lang="en-US" sz="4400" dirty="0"/>
          </a:p>
          <a:p>
            <a:pPr algn="ctr"/>
            <a:r>
              <a:rPr lang="en-US" sz="4400" b="1" dirty="0">
                <a:solidFill>
                  <a:srgbClr val="26312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or burning it down. (</a:t>
            </a:r>
            <a:r>
              <a:rPr lang="en-US" sz="3600" b="1" dirty="0">
                <a:solidFill>
                  <a:srgbClr val="26312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Eph 4/James 3)</a:t>
            </a:r>
            <a:endParaRPr lang="en-US" sz="3600" dirty="0"/>
          </a:p>
        </p:txBody>
      </p:sp>
      <p:sp>
        <p:nvSpPr>
          <p:cNvPr id="8" name="Text 4">
            <a:extLst>
              <a:ext uri="{FF2B5EF4-FFF2-40B4-BE49-F238E27FC236}">
                <a16:creationId xmlns:a16="http://schemas.microsoft.com/office/drawing/2014/main" id="{73E9F575-2C38-6BF4-686F-B46BAB45E3DB}"/>
              </a:ext>
            </a:extLst>
          </p:cNvPr>
          <p:cNvSpPr/>
          <p:nvPr/>
        </p:nvSpPr>
        <p:spPr>
          <a:xfrm>
            <a:off x="1005840" y="4067505"/>
            <a:ext cx="10149840" cy="1144577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Autofit/>
          </a:bodyPr>
          <a:lstStyle/>
          <a:p>
            <a:pPr algn="ctr"/>
            <a:r>
              <a:rPr lang="en-AU" sz="4400" b="1" dirty="0">
                <a:solidFill>
                  <a:srgbClr val="FF0000"/>
                </a:solidFill>
              </a:rPr>
              <a:t>Challenge</a:t>
            </a:r>
            <a:r>
              <a:rPr lang="en-AU" sz="4400" b="1" dirty="0">
                <a:solidFill>
                  <a:srgbClr val="52705B"/>
                </a:solidFill>
              </a:rPr>
              <a:t>: Have you started outdoing one another in giving others honour? </a:t>
            </a:r>
            <a:r>
              <a:rPr lang="en-AU" sz="3600" b="1" dirty="0">
                <a:solidFill>
                  <a:srgbClr val="52705B"/>
                </a:solidFill>
              </a:rPr>
              <a:t>(Rom 12)</a:t>
            </a:r>
            <a:endParaRPr lang="en-AU" sz="3600" dirty="0"/>
          </a:p>
        </p:txBody>
      </p:sp>
      <p:sp>
        <p:nvSpPr>
          <p:cNvPr id="9" name="Text 5">
            <a:extLst>
              <a:ext uri="{FF2B5EF4-FFF2-40B4-BE49-F238E27FC236}">
                <a16:creationId xmlns:a16="http://schemas.microsoft.com/office/drawing/2014/main" id="{DB61C00E-4A28-7914-6A21-2646111897EC}"/>
              </a:ext>
            </a:extLst>
          </p:cNvPr>
          <p:cNvSpPr/>
          <p:nvPr/>
        </p:nvSpPr>
        <p:spPr>
          <a:xfrm>
            <a:off x="7935310" y="6448510"/>
            <a:ext cx="4076545" cy="315407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r"/>
            <a:r>
              <a:rPr lang="en-US" sz="950" dirty="0">
                <a:solidFill>
                  <a:srgbClr val="5F6F6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Love One Another | Forgiveness and Bearing with| Col 3/Eph 4</a:t>
            </a:r>
            <a:endParaRPr lang="en-US" sz="950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BC847776-7569-CCAC-66CC-0CB7A56420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86407" y="6364541"/>
            <a:ext cx="2743200" cy="365125"/>
          </a:xfrm>
        </p:spPr>
        <p:txBody>
          <a:bodyPr/>
          <a:lstStyle/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4176745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D73C3D2-19B9-A057-FE1C-CAED0A969A5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0">
            <a:extLst>
              <a:ext uri="{FF2B5EF4-FFF2-40B4-BE49-F238E27FC236}">
                <a16:creationId xmlns:a16="http://schemas.microsoft.com/office/drawing/2014/main" id="{F39C192C-0100-81EC-B1AB-10AD2CEDD118}"/>
              </a:ext>
            </a:extLst>
          </p:cNvPr>
          <p:cNvSpPr/>
          <p:nvPr/>
        </p:nvSpPr>
        <p:spPr>
          <a:xfrm>
            <a:off x="530352" y="310896"/>
            <a:ext cx="1115568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r>
              <a:rPr lang="en-US" sz="2800" b="1" dirty="0">
                <a:solidFill>
                  <a:srgbClr val="26312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Review: Message 2 Wise Love</a:t>
            </a:r>
            <a:endParaRPr lang="en-US" sz="2800" dirty="0"/>
          </a:p>
        </p:txBody>
      </p:sp>
      <p:sp>
        <p:nvSpPr>
          <p:cNvPr id="5" name="Shape 1">
            <a:extLst>
              <a:ext uri="{FF2B5EF4-FFF2-40B4-BE49-F238E27FC236}">
                <a16:creationId xmlns:a16="http://schemas.microsoft.com/office/drawing/2014/main" id="{2FEE7F87-DFB2-EFB4-2413-5416B352F0B8}"/>
              </a:ext>
            </a:extLst>
          </p:cNvPr>
          <p:cNvSpPr/>
          <p:nvPr/>
        </p:nvSpPr>
        <p:spPr>
          <a:xfrm>
            <a:off x="530352" y="877824"/>
            <a:ext cx="11155680" cy="0"/>
          </a:xfrm>
          <a:prstGeom prst="line">
            <a:avLst/>
          </a:prstGeom>
          <a:noFill/>
          <a:ln w="22860">
            <a:solidFill>
              <a:srgbClr val="C58B35"/>
            </a:solidFill>
            <a:prstDash val="solid"/>
          </a:ln>
        </p:spPr>
        <p:txBody>
          <a:bodyPr/>
          <a:lstStyle/>
          <a:p>
            <a:endParaRPr lang="en-AU"/>
          </a:p>
        </p:txBody>
      </p:sp>
      <p:sp>
        <p:nvSpPr>
          <p:cNvPr id="6" name="Text 2">
            <a:extLst>
              <a:ext uri="{FF2B5EF4-FFF2-40B4-BE49-F238E27FC236}">
                <a16:creationId xmlns:a16="http://schemas.microsoft.com/office/drawing/2014/main" id="{78D93D6E-F1DA-3AE5-581C-65E8CD7AF32B}"/>
              </a:ext>
            </a:extLst>
          </p:cNvPr>
          <p:cNvSpPr/>
          <p:nvPr/>
        </p:nvSpPr>
        <p:spPr>
          <a:xfrm>
            <a:off x="530352" y="987552"/>
            <a:ext cx="111556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r>
              <a:rPr lang="en-US" sz="1300" b="1" dirty="0">
                <a:solidFill>
                  <a:srgbClr val="5F6F6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Wise Love</a:t>
            </a:r>
            <a:r>
              <a:rPr lang="en-US" sz="1300" dirty="0">
                <a:solidFill>
                  <a:srgbClr val="5F6F6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 is  a 2-Sided Coin: </a:t>
            </a:r>
            <a:r>
              <a:rPr lang="en-US" sz="1300" b="1" dirty="0">
                <a:solidFill>
                  <a:srgbClr val="5F6F6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Heads</a:t>
            </a:r>
            <a:r>
              <a:rPr lang="en-US" sz="1300" dirty="0">
                <a:solidFill>
                  <a:srgbClr val="5F6F6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 – Carry your own Loads, </a:t>
            </a:r>
            <a:r>
              <a:rPr lang="en-US" sz="1300" b="1" dirty="0">
                <a:solidFill>
                  <a:srgbClr val="5F6F6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Tails</a:t>
            </a:r>
            <a:r>
              <a:rPr lang="en-US" sz="1300" dirty="0">
                <a:solidFill>
                  <a:srgbClr val="5F6F6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 – Help Carry what is impossible for others to carry themselves (team sport).</a:t>
            </a:r>
            <a:endParaRPr lang="en-US" sz="1300" dirty="0"/>
          </a:p>
        </p:txBody>
      </p:sp>
      <p:sp>
        <p:nvSpPr>
          <p:cNvPr id="7" name="Text 3">
            <a:extLst>
              <a:ext uri="{FF2B5EF4-FFF2-40B4-BE49-F238E27FC236}">
                <a16:creationId xmlns:a16="http://schemas.microsoft.com/office/drawing/2014/main" id="{05F1A197-4E4E-3AD0-A368-87913FFB7968}"/>
              </a:ext>
            </a:extLst>
          </p:cNvPr>
          <p:cNvSpPr/>
          <p:nvPr/>
        </p:nvSpPr>
        <p:spPr>
          <a:xfrm>
            <a:off x="914400" y="1600199"/>
            <a:ext cx="10332720" cy="2467305"/>
          </a:xfrm>
          <a:prstGeom prst="rect">
            <a:avLst/>
          </a:prstGeom>
          <a:noFill/>
          <a:ln/>
        </p:spPr>
        <p:txBody>
          <a:bodyPr wrap="square" lIns="1016" tIns="1016" rIns="1016" bIns="1016" rtlCol="0" anchor="ctr">
            <a:noAutofit/>
          </a:bodyPr>
          <a:lstStyle/>
          <a:p>
            <a:pPr lvl="0"/>
            <a:r>
              <a:rPr lang="en-AU" sz="4400" b="1" dirty="0"/>
              <a:t>“Don’t do for someone what God is expecting them to do!</a:t>
            </a:r>
            <a:r>
              <a:rPr lang="en-AU" sz="4400" dirty="0"/>
              <a:t> </a:t>
            </a:r>
          </a:p>
          <a:p>
            <a:pPr lvl="0"/>
            <a:r>
              <a:rPr lang="en-AU" sz="4400" b="1" dirty="0"/>
              <a:t>But always help with what they cannot do alone.”</a:t>
            </a:r>
            <a:r>
              <a:rPr lang="en-AU" sz="4400" dirty="0"/>
              <a:t> </a:t>
            </a:r>
          </a:p>
        </p:txBody>
      </p:sp>
      <p:sp>
        <p:nvSpPr>
          <p:cNvPr id="8" name="Text 4">
            <a:extLst>
              <a:ext uri="{FF2B5EF4-FFF2-40B4-BE49-F238E27FC236}">
                <a16:creationId xmlns:a16="http://schemas.microsoft.com/office/drawing/2014/main" id="{4DC3C560-5099-47D8-908E-556DDC5E531E}"/>
              </a:ext>
            </a:extLst>
          </p:cNvPr>
          <p:cNvSpPr/>
          <p:nvPr/>
        </p:nvSpPr>
        <p:spPr>
          <a:xfrm>
            <a:off x="530351" y="4519439"/>
            <a:ext cx="11155679" cy="1859503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Autofit/>
          </a:bodyPr>
          <a:lstStyle/>
          <a:p>
            <a:pPr algn="ctr"/>
            <a:r>
              <a:rPr lang="en-AU" sz="4400" b="1" dirty="0">
                <a:solidFill>
                  <a:srgbClr val="FF0000"/>
                </a:solidFill>
              </a:rPr>
              <a:t>Challenge</a:t>
            </a:r>
            <a:r>
              <a:rPr lang="en-AU" sz="4400" b="1" dirty="0">
                <a:solidFill>
                  <a:srgbClr val="52705B"/>
                </a:solidFill>
              </a:rPr>
              <a:t>: Did you find one load to start carrying, one burden to help someone with, and someone to share this with? </a:t>
            </a:r>
            <a:r>
              <a:rPr lang="en-AU" sz="3600" b="1" dirty="0">
                <a:solidFill>
                  <a:srgbClr val="52705B"/>
                </a:solidFill>
              </a:rPr>
              <a:t>(Gal 6)</a:t>
            </a:r>
            <a:endParaRPr lang="en-AU" sz="3600" dirty="0"/>
          </a:p>
        </p:txBody>
      </p:sp>
      <p:sp>
        <p:nvSpPr>
          <p:cNvPr id="3" name="Text 5">
            <a:extLst>
              <a:ext uri="{FF2B5EF4-FFF2-40B4-BE49-F238E27FC236}">
                <a16:creationId xmlns:a16="http://schemas.microsoft.com/office/drawing/2014/main" id="{47D4A241-B335-2A1B-456A-7FD150BF2D88}"/>
              </a:ext>
            </a:extLst>
          </p:cNvPr>
          <p:cNvSpPr/>
          <p:nvPr/>
        </p:nvSpPr>
        <p:spPr>
          <a:xfrm>
            <a:off x="7935310" y="6448510"/>
            <a:ext cx="4076545" cy="315407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r"/>
            <a:r>
              <a:rPr lang="en-US" sz="950" dirty="0">
                <a:solidFill>
                  <a:srgbClr val="5F6F6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Love One Another | Forgiveness and Bearing with| Col 3/Eph 4</a:t>
            </a:r>
            <a:endParaRPr lang="en-US" sz="950" dirty="0"/>
          </a:p>
        </p:txBody>
      </p:sp>
      <p:sp>
        <p:nvSpPr>
          <p:cNvPr id="10" name="Slide Number Placeholder 1">
            <a:extLst>
              <a:ext uri="{FF2B5EF4-FFF2-40B4-BE49-F238E27FC236}">
                <a16:creationId xmlns:a16="http://schemas.microsoft.com/office/drawing/2014/main" id="{C9581AF8-C086-7FBB-1BD8-A08C57E93D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86407" y="6364541"/>
            <a:ext cx="2743200" cy="365125"/>
          </a:xfrm>
        </p:spPr>
        <p:txBody>
          <a:bodyPr/>
          <a:lstStyle/>
          <a:p>
            <a:pPr algn="l"/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6521686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1D1991-5A5A-4E18-0218-60C5D52863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12885"/>
            <a:ext cx="10515600" cy="1325563"/>
          </a:xfrm>
        </p:spPr>
        <p:txBody>
          <a:bodyPr/>
          <a:lstStyle/>
          <a:p>
            <a:pPr algn="ctr"/>
            <a:r>
              <a:rPr lang="en-AU" b="1" dirty="0"/>
              <a:t>Something Beautiful is Happening!!!…</a:t>
            </a:r>
            <a:br>
              <a:rPr lang="en-AU" b="1" dirty="0"/>
            </a:br>
            <a:endParaRPr lang="en-AU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6F3490-3A97-F649-F2CD-D91F38EA00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851345"/>
            <a:ext cx="10515600" cy="5150062"/>
          </a:xfrm>
        </p:spPr>
        <p:txBody>
          <a:bodyPr>
            <a:normAutofit lnSpcReduction="10000"/>
          </a:bodyPr>
          <a:lstStyle/>
          <a:p>
            <a:r>
              <a:rPr lang="en-AU" dirty="0"/>
              <a:t>We were going to preach: Week 3 - “Serve One Another” Acts 2-4</a:t>
            </a:r>
          </a:p>
          <a:p>
            <a:r>
              <a:rPr lang="en-AU" dirty="0"/>
              <a:t>But many of you… are just doing it!</a:t>
            </a:r>
          </a:p>
          <a:p>
            <a:r>
              <a:rPr lang="en-AU" dirty="0"/>
              <a:t>People stepping in Helping quietly Checking on each other with</a:t>
            </a:r>
            <a:br>
              <a:rPr lang="en-AU" dirty="0"/>
            </a:br>
            <a:r>
              <a:rPr lang="en-AU" dirty="0"/>
              <a:t>Practical care</a:t>
            </a:r>
          </a:p>
          <a:p>
            <a:pPr lvl="1"/>
            <a:r>
              <a:rPr lang="en-AU" dirty="0"/>
              <a:t>Meals </a:t>
            </a:r>
          </a:p>
          <a:p>
            <a:pPr lvl="1"/>
            <a:r>
              <a:rPr lang="en-AU" dirty="0"/>
              <a:t>Furniture </a:t>
            </a:r>
          </a:p>
          <a:p>
            <a:pPr lvl="1"/>
            <a:r>
              <a:rPr lang="en-AU" dirty="0"/>
              <a:t>Repairs </a:t>
            </a:r>
          </a:p>
          <a:p>
            <a:pPr lvl="1"/>
            <a:r>
              <a:rPr lang="en-AU" dirty="0"/>
              <a:t>Transport </a:t>
            </a:r>
          </a:p>
          <a:p>
            <a:pPr lvl="1"/>
            <a:r>
              <a:rPr lang="en-AU" dirty="0"/>
              <a:t>Support </a:t>
            </a:r>
          </a:p>
          <a:p>
            <a:pPr lvl="1"/>
            <a:r>
              <a:rPr lang="en-AU" dirty="0"/>
              <a:t>Encouragement </a:t>
            </a:r>
          </a:p>
          <a:p>
            <a:pPr lvl="1"/>
            <a:r>
              <a:rPr lang="en-AU" dirty="0"/>
              <a:t>Prayer</a:t>
            </a:r>
          </a:p>
          <a:p>
            <a:r>
              <a:rPr lang="en-AU" dirty="0"/>
              <a:t>👉 That is what healthy love looks like Keep it up – OUT DO EACH OTHER -- “By this everyone will know…”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E1B0C77-D6DA-42F4-4004-7AA9B2CC19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75930" y="6356350"/>
            <a:ext cx="2743200" cy="365125"/>
          </a:xfrm>
        </p:spPr>
        <p:txBody>
          <a:bodyPr/>
          <a:lstStyle/>
          <a:p>
            <a:pPr algn="l"/>
            <a:fld id="{483AD780-5C05-47A3-A1CD-F2FE4A771ADC}" type="slidenum">
              <a:rPr lang="en-AU" smtClean="0"/>
              <a:pPr algn="l"/>
              <a:t>7</a:t>
            </a:fld>
            <a:endParaRPr lang="en-AU" dirty="0"/>
          </a:p>
        </p:txBody>
      </p:sp>
      <p:sp>
        <p:nvSpPr>
          <p:cNvPr id="6" name="Text 5">
            <a:extLst>
              <a:ext uri="{FF2B5EF4-FFF2-40B4-BE49-F238E27FC236}">
                <a16:creationId xmlns:a16="http://schemas.microsoft.com/office/drawing/2014/main" id="{4C856C7D-624F-1D5B-28EB-2DA2C46E48DD}"/>
              </a:ext>
            </a:extLst>
          </p:cNvPr>
          <p:cNvSpPr/>
          <p:nvPr/>
        </p:nvSpPr>
        <p:spPr>
          <a:xfrm>
            <a:off x="7935310" y="6448510"/>
            <a:ext cx="4076545" cy="315407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r"/>
            <a:r>
              <a:rPr lang="en-US" sz="950" dirty="0">
                <a:solidFill>
                  <a:srgbClr val="5F6F6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Love One Another | Forgiveness and Bearing with| Col 3/Eph 4</a:t>
            </a:r>
            <a:endParaRPr lang="en-US" sz="950" dirty="0"/>
          </a:p>
        </p:txBody>
      </p:sp>
    </p:spTree>
    <p:extLst>
      <p:ext uri="{BB962C8B-B14F-4D97-AF65-F5344CB8AC3E}">
        <p14:creationId xmlns:p14="http://schemas.microsoft.com/office/powerpoint/2010/main" val="180159736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B5F5E0-25BC-9F2D-1ADB-20CC391C46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b="1" dirty="0"/>
              <a:t>But…</a:t>
            </a:r>
            <a:endParaRPr lang="en-AU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CB25D0-5912-F502-2092-9E38C2B3FB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807920"/>
          </a:xfrm>
        </p:spPr>
        <p:txBody>
          <a:bodyPr/>
          <a:lstStyle/>
          <a:p>
            <a:r>
              <a:rPr lang="en-AU" dirty="0"/>
              <a:t>As people get closer…</a:t>
            </a:r>
            <a:br>
              <a:rPr lang="en-AU" dirty="0"/>
            </a:br>
            <a:r>
              <a:rPr lang="en-AU" dirty="0"/>
              <a:t>friction increases.</a:t>
            </a:r>
          </a:p>
          <a:p>
            <a:r>
              <a:rPr lang="en-AU" dirty="0"/>
              <a:t>Real community is messy.</a:t>
            </a:r>
          </a:p>
          <a:p>
            <a:r>
              <a:rPr lang="en-AU" dirty="0"/>
              <a:t>The closer the family,</a:t>
            </a:r>
            <a:br>
              <a:rPr lang="en-AU" dirty="0"/>
            </a:br>
            <a:r>
              <a:rPr lang="en-AU" dirty="0"/>
              <a:t>the more opportunities for offence.</a:t>
            </a:r>
          </a:p>
          <a:p>
            <a:r>
              <a:rPr lang="en-AU" dirty="0"/>
              <a:t>👉 Love is easy at a distance.</a:t>
            </a:r>
            <a:br>
              <a:rPr lang="en-AU" dirty="0"/>
            </a:br>
            <a:r>
              <a:rPr lang="en-AU" dirty="0"/>
              <a:t>Love is tested up close.</a:t>
            </a:r>
          </a:p>
          <a:p>
            <a:r>
              <a:rPr lang="en-AU" dirty="0"/>
              <a:t>As stated last time REAL LOVE COSTS!</a:t>
            </a:r>
          </a:p>
        </p:txBody>
      </p:sp>
      <p:sp>
        <p:nvSpPr>
          <p:cNvPr id="5" name="Slide Number Placeholder 3">
            <a:extLst>
              <a:ext uri="{FF2B5EF4-FFF2-40B4-BE49-F238E27FC236}">
                <a16:creationId xmlns:a16="http://schemas.microsoft.com/office/drawing/2014/main" id="{4D250C67-25CA-E94D-89CC-1B463DE31689}"/>
              </a:ext>
            </a:extLst>
          </p:cNvPr>
          <p:cNvSpPr txBox="1">
            <a:spLocks/>
          </p:cNvSpPr>
          <p:nvPr/>
        </p:nvSpPr>
        <p:spPr>
          <a:xfrm>
            <a:off x="27593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fld id="{483AD780-5C05-47A3-A1CD-F2FE4A771ADC}" type="slidenum">
              <a:rPr lang="en-AU" smtClean="0"/>
              <a:pPr algn="l"/>
              <a:t>8</a:t>
            </a:fld>
            <a:endParaRPr lang="en-AU" dirty="0"/>
          </a:p>
        </p:txBody>
      </p:sp>
      <p:sp>
        <p:nvSpPr>
          <p:cNvPr id="6" name="Text 5">
            <a:extLst>
              <a:ext uri="{FF2B5EF4-FFF2-40B4-BE49-F238E27FC236}">
                <a16:creationId xmlns:a16="http://schemas.microsoft.com/office/drawing/2014/main" id="{A136619B-8608-ED45-C77F-5FB408BCB8CD}"/>
              </a:ext>
            </a:extLst>
          </p:cNvPr>
          <p:cNvSpPr/>
          <p:nvPr/>
        </p:nvSpPr>
        <p:spPr>
          <a:xfrm>
            <a:off x="7935310" y="6448510"/>
            <a:ext cx="4076545" cy="315407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r"/>
            <a:r>
              <a:rPr lang="en-US" sz="950" dirty="0">
                <a:solidFill>
                  <a:srgbClr val="5F6F6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Love One Another | Forgiveness and Bearing with| Col 3/Eph 4</a:t>
            </a:r>
            <a:endParaRPr lang="en-US" sz="950" dirty="0"/>
          </a:p>
        </p:txBody>
      </p:sp>
    </p:spTree>
    <p:extLst>
      <p:ext uri="{BB962C8B-B14F-4D97-AF65-F5344CB8AC3E}">
        <p14:creationId xmlns:p14="http://schemas.microsoft.com/office/powerpoint/2010/main" val="364194417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356FA1-79E4-573E-2CB0-BCB6E27B3D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4630" y="157651"/>
            <a:ext cx="10515600" cy="1040524"/>
          </a:xfrm>
        </p:spPr>
        <p:txBody>
          <a:bodyPr>
            <a:noAutofit/>
          </a:bodyPr>
          <a:lstStyle/>
          <a:p>
            <a:pPr algn="ctr"/>
            <a:r>
              <a:rPr lang="en-AU" b="1" dirty="0"/>
              <a:t>Today:  We Must Have </a:t>
            </a:r>
            <a:r>
              <a:rPr lang="en-AU" b="1" dirty="0">
                <a:solidFill>
                  <a:srgbClr val="FF0000"/>
                </a:solidFill>
              </a:rPr>
              <a:t>Mature</a:t>
            </a:r>
            <a:r>
              <a:rPr lang="en-AU" b="1" dirty="0"/>
              <a:t> Love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549239-EE60-D554-83A0-70C2B2E3C5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60939" y="2044964"/>
            <a:ext cx="9228082" cy="1680370"/>
          </a:xfrm>
        </p:spPr>
        <p:txBody>
          <a:bodyPr>
            <a:normAutofit/>
          </a:bodyPr>
          <a:lstStyle/>
          <a:p>
            <a:r>
              <a:rPr lang="en-AU" sz="4400" dirty="0"/>
              <a:t>The Three Coins</a:t>
            </a:r>
          </a:p>
          <a:p>
            <a:r>
              <a:rPr lang="en-AU" sz="4400" dirty="0"/>
              <a:t>One truth – One coin with two sides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2FE20D7-C1F7-E6D8-5A6B-D1591C0346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3AD780-5C05-47A3-A1CD-F2FE4A771ADC}" type="slidenum">
              <a:rPr lang="en-AU" smtClean="0"/>
              <a:t>9</a:t>
            </a:fld>
            <a:endParaRPr lang="en-AU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5F59479-54A8-5F73-F143-BC7F73A4BC52}"/>
              </a:ext>
            </a:extLst>
          </p:cNvPr>
          <p:cNvSpPr txBox="1"/>
          <p:nvPr/>
        </p:nvSpPr>
        <p:spPr>
          <a:xfrm>
            <a:off x="2238698" y="3877139"/>
            <a:ext cx="7679923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3600" dirty="0"/>
              <a:t>(In your small groups go over this again</a:t>
            </a:r>
          </a:p>
          <a:p>
            <a:r>
              <a:rPr lang="en-AU" sz="3600" b="1" dirty="0"/>
              <a:t>SOS</a:t>
            </a:r>
            <a:r>
              <a:rPr lang="en-AU" sz="3600" dirty="0"/>
              <a:t>: </a:t>
            </a:r>
            <a:r>
              <a:rPr lang="en-AU" sz="3600" b="1" dirty="0"/>
              <a:t>S</a:t>
            </a:r>
            <a:r>
              <a:rPr lang="en-AU" sz="3600" dirty="0"/>
              <a:t>ay </a:t>
            </a:r>
            <a:r>
              <a:rPr lang="en-AU" sz="3600" b="1" dirty="0"/>
              <a:t>O</a:t>
            </a:r>
            <a:r>
              <a:rPr lang="en-AU" sz="3600" dirty="0"/>
              <a:t>bey </a:t>
            </a:r>
            <a:r>
              <a:rPr lang="en-AU" sz="3600" b="1" dirty="0"/>
              <a:t>S</a:t>
            </a:r>
            <a:r>
              <a:rPr lang="en-AU" sz="3600" dirty="0"/>
              <a:t>hare &amp; Use Your </a:t>
            </a:r>
            <a:r>
              <a:rPr lang="en-AU" sz="3600" b="1" dirty="0"/>
              <a:t>Coin</a:t>
            </a:r>
            <a:r>
              <a:rPr lang="en-AU" sz="3600" dirty="0"/>
              <a:t>)</a:t>
            </a:r>
          </a:p>
        </p:txBody>
      </p:sp>
      <p:sp>
        <p:nvSpPr>
          <p:cNvPr id="6" name="Slide Number Placeholder 3">
            <a:extLst>
              <a:ext uri="{FF2B5EF4-FFF2-40B4-BE49-F238E27FC236}">
                <a16:creationId xmlns:a16="http://schemas.microsoft.com/office/drawing/2014/main" id="{AA917835-01B9-D818-ACF5-B17861FFDF03}"/>
              </a:ext>
            </a:extLst>
          </p:cNvPr>
          <p:cNvSpPr txBox="1">
            <a:spLocks/>
          </p:cNvSpPr>
          <p:nvPr/>
        </p:nvSpPr>
        <p:spPr>
          <a:xfrm>
            <a:off x="27593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fld id="{483AD780-5C05-47A3-A1CD-F2FE4A771ADC}" type="slidenum">
              <a:rPr lang="en-AU" smtClean="0"/>
              <a:pPr algn="l"/>
              <a:t>9</a:t>
            </a:fld>
            <a:endParaRPr lang="en-AU" dirty="0"/>
          </a:p>
        </p:txBody>
      </p:sp>
      <p:sp>
        <p:nvSpPr>
          <p:cNvPr id="7" name="Text 5">
            <a:extLst>
              <a:ext uri="{FF2B5EF4-FFF2-40B4-BE49-F238E27FC236}">
                <a16:creationId xmlns:a16="http://schemas.microsoft.com/office/drawing/2014/main" id="{30819B15-8914-CD3D-C836-5AEE3852F4C7}"/>
              </a:ext>
            </a:extLst>
          </p:cNvPr>
          <p:cNvSpPr/>
          <p:nvPr/>
        </p:nvSpPr>
        <p:spPr>
          <a:xfrm>
            <a:off x="7935310" y="6448510"/>
            <a:ext cx="4076545" cy="315407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r"/>
            <a:r>
              <a:rPr lang="en-US" sz="950" dirty="0">
                <a:solidFill>
                  <a:srgbClr val="5F6F6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Love One Another | Forgiveness and Bearing with| Col 3/Eph 4</a:t>
            </a:r>
            <a:endParaRPr lang="en-US" sz="950" dirty="0"/>
          </a:p>
        </p:txBody>
      </p:sp>
    </p:spTree>
    <p:extLst>
      <p:ext uri="{BB962C8B-B14F-4D97-AF65-F5344CB8AC3E}">
        <p14:creationId xmlns:p14="http://schemas.microsoft.com/office/powerpoint/2010/main" val="32131862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4" grpId="0"/>
    </p:bld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2443</TotalTime>
  <Words>2641</Words>
  <Application>Microsoft Office PowerPoint</Application>
  <PresentationFormat>Widescreen</PresentationFormat>
  <Paragraphs>401</Paragraphs>
  <Slides>44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44</vt:i4>
      </vt:variant>
    </vt:vector>
  </HeadingPairs>
  <TitlesOfParts>
    <vt:vector size="50" baseType="lpstr">
      <vt:lpstr>Aptos</vt:lpstr>
      <vt:lpstr>Aptos Display</vt:lpstr>
      <vt:lpstr>Arial</vt:lpstr>
      <vt:lpstr>Calibri</vt:lpstr>
      <vt:lpstr>Calibri Light</vt:lpstr>
      <vt:lpstr>Office Theme</vt:lpstr>
      <vt:lpstr>PowerPoint Presentation</vt:lpstr>
      <vt:lpstr>Opening Prayer</vt:lpstr>
      <vt:lpstr>PowerPoint Presentation</vt:lpstr>
      <vt:lpstr>Review Previous Messages</vt:lpstr>
      <vt:lpstr>PowerPoint Presentation</vt:lpstr>
      <vt:lpstr>PowerPoint Presentation</vt:lpstr>
      <vt:lpstr>Something Beautiful is Happening!!!… </vt:lpstr>
      <vt:lpstr>But…</vt:lpstr>
      <vt:lpstr>Today:  We Must Have Mature Love</vt:lpstr>
      <vt:lpstr>Forgiveness &amp; Bearing With One Another</vt:lpstr>
      <vt:lpstr>Colossians 3:12-14</vt:lpstr>
      <vt:lpstr>Ephesians 4:31–32</vt:lpstr>
      <vt:lpstr>PowerPoint Presentation</vt:lpstr>
      <vt:lpstr>Heads: To Bear with One Another </vt:lpstr>
      <vt:lpstr>Tails: Forgive One Another </vt:lpstr>
      <vt:lpstr>Best Example: Good News of Jesus Christ </vt:lpstr>
      <vt:lpstr>PowerPoint Presentation</vt:lpstr>
      <vt:lpstr>As stated, Real Love always costs you something</vt:lpstr>
      <vt:lpstr>Christian community is like that</vt:lpstr>
      <vt:lpstr>PowerPoint Presentation</vt:lpstr>
      <vt:lpstr>These verses assume:</vt:lpstr>
      <vt:lpstr>Two real coins… and one counterfeit.</vt:lpstr>
      <vt:lpstr>The Danger</vt:lpstr>
      <vt:lpstr>Forgiveness Is NOT:</vt:lpstr>
      <vt:lpstr>Forgiveness and Reconciliation Are Not Always the Same</vt:lpstr>
      <vt:lpstr>What Love Does</vt:lpstr>
      <vt:lpstr>Keeping it Real: Some People Are Hard To Love</vt:lpstr>
      <vt:lpstr>PowerPoint Presentation</vt:lpstr>
      <vt:lpstr>What does the scriptures mean by ‘offense’? </vt:lpstr>
      <vt:lpstr>Scratch or Wound? (This is NOT two sides of a coin!)</vt:lpstr>
      <vt:lpstr>Scratches (“Bear With One Another”)</vt:lpstr>
      <vt:lpstr>Examples of “Scratches”</vt:lpstr>
      <vt:lpstr>Wounds (“Forgive / Confront / Protect”)</vt:lpstr>
      <vt:lpstr>Examples of Real Wounds</vt:lpstr>
      <vt:lpstr>Very Important Distinction</vt:lpstr>
      <vt:lpstr>Before Acting, Ask Yourself:</vt:lpstr>
      <vt:lpstr>One Pastoral Warning</vt:lpstr>
      <vt:lpstr>Practical Grid For Your Guidance</vt:lpstr>
      <vt:lpstr>The Two Extremes to Avoid</vt:lpstr>
      <vt:lpstr>“Practical Wisdom”</vt:lpstr>
      <vt:lpstr>Diagnostic Questions</vt:lpstr>
      <vt:lpstr>Call to Action This Week</vt:lpstr>
      <vt:lpstr>Conclusion</vt:lpstr>
      <vt:lpstr>🎯 Prayer: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Erik Mckitrick</dc:creator>
  <cp:lastModifiedBy>Erik Mckitrick</cp:lastModifiedBy>
  <cp:revision>113</cp:revision>
  <cp:lastPrinted>2026-05-02T01:12:09Z</cp:lastPrinted>
  <dcterms:created xsi:type="dcterms:W3CDTF">2026-04-24T08:11:51Z</dcterms:created>
  <dcterms:modified xsi:type="dcterms:W3CDTF">2026-05-26T02:34:21Z</dcterms:modified>
</cp:coreProperties>
</file>